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5"/>
  </p:notesMasterIdLst>
  <p:handoutMasterIdLst>
    <p:handoutMasterId r:id="rId26"/>
  </p:handoutMasterIdLst>
  <p:sldIdLst>
    <p:sldId id="256" r:id="rId2"/>
    <p:sldId id="272" r:id="rId3"/>
    <p:sldId id="257" r:id="rId4"/>
    <p:sldId id="258" r:id="rId5"/>
    <p:sldId id="302" r:id="rId6"/>
    <p:sldId id="259" r:id="rId7"/>
    <p:sldId id="262" r:id="rId8"/>
    <p:sldId id="303" r:id="rId9"/>
    <p:sldId id="300" r:id="rId10"/>
    <p:sldId id="285" r:id="rId11"/>
    <p:sldId id="284" r:id="rId12"/>
    <p:sldId id="301" r:id="rId13"/>
    <p:sldId id="304" r:id="rId14"/>
    <p:sldId id="291" r:id="rId15"/>
    <p:sldId id="277" r:id="rId16"/>
    <p:sldId id="286" r:id="rId17"/>
    <p:sldId id="278" r:id="rId18"/>
    <p:sldId id="280" r:id="rId19"/>
    <p:sldId id="281" r:id="rId20"/>
    <p:sldId id="282" r:id="rId21"/>
    <p:sldId id="287" r:id="rId22"/>
    <p:sldId id="288" r:id="rId23"/>
    <p:sldId id="305" r:id="rId24"/>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charset="0"/>
        <a:ea typeface="Osaka" charset="0"/>
        <a:cs typeface="Osaka" charset="0"/>
      </a:defRPr>
    </a:lvl1pPr>
    <a:lvl2pPr marL="457200" algn="l" rtl="0" eaLnBrk="0" fontAlgn="base" hangingPunct="0">
      <a:spcBef>
        <a:spcPct val="0"/>
      </a:spcBef>
      <a:spcAft>
        <a:spcPct val="0"/>
      </a:spcAft>
      <a:defRPr sz="2400" kern="1200">
        <a:solidFill>
          <a:schemeClr val="tx1"/>
        </a:solidFill>
        <a:latin typeface="Times" charset="0"/>
        <a:ea typeface="Osaka" charset="0"/>
        <a:cs typeface="Osaka" charset="0"/>
      </a:defRPr>
    </a:lvl2pPr>
    <a:lvl3pPr marL="914400" algn="l" rtl="0" eaLnBrk="0" fontAlgn="base" hangingPunct="0">
      <a:spcBef>
        <a:spcPct val="0"/>
      </a:spcBef>
      <a:spcAft>
        <a:spcPct val="0"/>
      </a:spcAft>
      <a:defRPr sz="2400" kern="1200">
        <a:solidFill>
          <a:schemeClr val="tx1"/>
        </a:solidFill>
        <a:latin typeface="Times" charset="0"/>
        <a:ea typeface="Osaka" charset="0"/>
        <a:cs typeface="Osaka" charset="0"/>
      </a:defRPr>
    </a:lvl3pPr>
    <a:lvl4pPr marL="1371600" algn="l" rtl="0" eaLnBrk="0" fontAlgn="base" hangingPunct="0">
      <a:spcBef>
        <a:spcPct val="0"/>
      </a:spcBef>
      <a:spcAft>
        <a:spcPct val="0"/>
      </a:spcAft>
      <a:defRPr sz="2400" kern="1200">
        <a:solidFill>
          <a:schemeClr val="tx1"/>
        </a:solidFill>
        <a:latin typeface="Times" charset="0"/>
        <a:ea typeface="Osaka" charset="0"/>
        <a:cs typeface="Osaka" charset="0"/>
      </a:defRPr>
    </a:lvl4pPr>
    <a:lvl5pPr marL="1828800" algn="l" rtl="0" eaLnBrk="0" fontAlgn="base" hangingPunct="0">
      <a:spcBef>
        <a:spcPct val="0"/>
      </a:spcBef>
      <a:spcAft>
        <a:spcPct val="0"/>
      </a:spcAft>
      <a:defRPr sz="2400" kern="1200">
        <a:solidFill>
          <a:schemeClr val="tx1"/>
        </a:solidFill>
        <a:latin typeface="Times" charset="0"/>
        <a:ea typeface="Osaka" charset="0"/>
        <a:cs typeface="Osaka" charset="0"/>
      </a:defRPr>
    </a:lvl5pPr>
    <a:lvl6pPr marL="2286000" algn="l" defTabSz="457200" rtl="0" eaLnBrk="1" latinLnBrk="0" hangingPunct="1">
      <a:defRPr sz="2400" kern="1200">
        <a:solidFill>
          <a:schemeClr val="tx1"/>
        </a:solidFill>
        <a:latin typeface="Times" charset="0"/>
        <a:ea typeface="Osaka" charset="0"/>
        <a:cs typeface="Osaka" charset="0"/>
      </a:defRPr>
    </a:lvl6pPr>
    <a:lvl7pPr marL="2743200" algn="l" defTabSz="457200" rtl="0" eaLnBrk="1" latinLnBrk="0" hangingPunct="1">
      <a:defRPr sz="2400" kern="1200">
        <a:solidFill>
          <a:schemeClr val="tx1"/>
        </a:solidFill>
        <a:latin typeface="Times" charset="0"/>
        <a:ea typeface="Osaka" charset="0"/>
        <a:cs typeface="Osaka" charset="0"/>
      </a:defRPr>
    </a:lvl7pPr>
    <a:lvl8pPr marL="3200400" algn="l" defTabSz="457200" rtl="0" eaLnBrk="1" latinLnBrk="0" hangingPunct="1">
      <a:defRPr sz="2400" kern="1200">
        <a:solidFill>
          <a:schemeClr val="tx1"/>
        </a:solidFill>
        <a:latin typeface="Times" charset="0"/>
        <a:ea typeface="Osaka" charset="0"/>
        <a:cs typeface="Osaka" charset="0"/>
      </a:defRPr>
    </a:lvl8pPr>
    <a:lvl9pPr marL="3657600" algn="l" defTabSz="457200" rtl="0" eaLnBrk="1" latinLnBrk="0" hangingPunct="1">
      <a:defRPr sz="2400" kern="1200">
        <a:solidFill>
          <a:schemeClr val="tx1"/>
        </a:solidFill>
        <a:latin typeface="Times" charset="0"/>
        <a:ea typeface="Osaka" charset="0"/>
        <a:cs typeface="Osak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152"/>
    <a:srgbClr val="110F35"/>
    <a:srgbClr val="DBD0AB"/>
    <a:srgbClr val="BBC7D9"/>
    <a:srgbClr val="D8DFE0"/>
    <a:srgbClr val="557FA6"/>
    <a:srgbClr val="414F5C"/>
    <a:srgbClr val="998D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3656" autoAdjust="0"/>
    <p:restoredTop sz="79543" autoAdjust="0"/>
  </p:normalViewPr>
  <p:slideViewPr>
    <p:cSldViewPr>
      <p:cViewPr varScale="1">
        <p:scale>
          <a:sx n="58" d="100"/>
          <a:sy n="58" d="100"/>
        </p:scale>
        <p:origin x="-123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40963" name="Rectangle 3"/>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40964" name="Rectangle 4"/>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40965" name="Rectangle 5"/>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lgn="r">
              <a:defRPr sz="1200"/>
            </a:lvl1pPr>
          </a:lstStyle>
          <a:p>
            <a:fld id="{1C615C93-B2C2-4D43-B6A2-0D4D25BA4EE9}" type="slidenum">
              <a:rPr lang="en-US"/>
              <a:pPr/>
              <a:t>‹#›</a:t>
            </a:fld>
            <a:endParaRPr lang="en-US"/>
          </a:p>
        </p:txBody>
      </p:sp>
    </p:spTree>
    <p:extLst>
      <p:ext uri="{BB962C8B-B14F-4D97-AF65-F5344CB8AC3E}">
        <p14:creationId xmlns:p14="http://schemas.microsoft.com/office/powerpoint/2010/main" val="124323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34720" y="4415790"/>
            <a:ext cx="514096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lgn="r">
              <a:defRPr sz="1200"/>
            </a:lvl1pPr>
          </a:lstStyle>
          <a:p>
            <a:fld id="{A307D704-9314-4B42-894E-F86AA4E07FE8}" type="slidenum">
              <a:rPr lang="en-US"/>
              <a:pPr/>
              <a:t>‹#›</a:t>
            </a:fld>
            <a:endParaRPr lang="en-US"/>
          </a:p>
        </p:txBody>
      </p:sp>
    </p:spTree>
    <p:extLst>
      <p:ext uri="{BB962C8B-B14F-4D97-AF65-F5344CB8AC3E}">
        <p14:creationId xmlns:p14="http://schemas.microsoft.com/office/powerpoint/2010/main" val="34961315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Osaka" charset="0"/>
        <a:cs typeface="Osaka" charset="0"/>
      </a:defRPr>
    </a:lvl1pPr>
    <a:lvl2pPr marL="457200" algn="l" rtl="0" fontAlgn="base">
      <a:spcBef>
        <a:spcPct val="30000"/>
      </a:spcBef>
      <a:spcAft>
        <a:spcPct val="0"/>
      </a:spcAft>
      <a:defRPr sz="1200" kern="1200">
        <a:solidFill>
          <a:schemeClr val="tx1"/>
        </a:solidFill>
        <a:latin typeface="Times" charset="0"/>
        <a:ea typeface="Osaka" charset="0"/>
        <a:cs typeface="Osaka" charset="0"/>
      </a:defRPr>
    </a:lvl2pPr>
    <a:lvl3pPr marL="914400" algn="l" rtl="0" fontAlgn="base">
      <a:spcBef>
        <a:spcPct val="30000"/>
      </a:spcBef>
      <a:spcAft>
        <a:spcPct val="0"/>
      </a:spcAft>
      <a:defRPr sz="1200" kern="1200">
        <a:solidFill>
          <a:schemeClr val="tx1"/>
        </a:solidFill>
        <a:latin typeface="Times" charset="0"/>
        <a:ea typeface="Osaka" charset="0"/>
        <a:cs typeface="Osaka" charset="0"/>
      </a:defRPr>
    </a:lvl3pPr>
    <a:lvl4pPr marL="1371600" algn="l" rtl="0" fontAlgn="base">
      <a:spcBef>
        <a:spcPct val="30000"/>
      </a:spcBef>
      <a:spcAft>
        <a:spcPct val="0"/>
      </a:spcAft>
      <a:defRPr sz="1200" kern="1200">
        <a:solidFill>
          <a:schemeClr val="tx1"/>
        </a:solidFill>
        <a:latin typeface="Times" charset="0"/>
        <a:ea typeface="Osaka" charset="0"/>
        <a:cs typeface="Osaka" charset="0"/>
      </a:defRPr>
    </a:lvl4pPr>
    <a:lvl5pPr marL="1828800" algn="l" rtl="0" fontAlgn="base">
      <a:spcBef>
        <a:spcPct val="30000"/>
      </a:spcBef>
      <a:spcAft>
        <a:spcPct val="0"/>
      </a:spcAft>
      <a:defRPr sz="1200" kern="1200">
        <a:solidFill>
          <a:schemeClr val="tx1"/>
        </a:solidFill>
        <a:latin typeface="Times" charset="0"/>
        <a:ea typeface="Osaka" charset="0"/>
        <a:cs typeface="Osak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564986-8A29-A749-B64E-184C90B4D334}" type="slidenum">
              <a:rPr lang="en-US"/>
              <a:pPr/>
              <a:t>1</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6147" name="Rectangle 3"/>
          <p:cNvSpPr>
            <a:spLocks noGrp="1" noChangeArrowheads="1"/>
          </p:cNvSpPr>
          <p:nvPr>
            <p:ph type="body" idx="1"/>
          </p:nvPr>
        </p:nvSpPr>
        <p:spPr/>
        <p:txBody>
          <a:bodyPr/>
          <a:lstStyle/>
          <a:p>
            <a:r>
              <a:rPr lang="en-US" dirty="0" smtClean="0"/>
              <a:t>Add information about presenters</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10</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dirty="0" smtClean="0"/>
              <a:t>• Explore each of the steps with the whole group</a:t>
            </a:r>
          </a:p>
          <a:p>
            <a:r>
              <a:rPr lang="en-US" dirty="0" smtClean="0"/>
              <a:t>• Explore how to prepare for, act on, and evaluate each step in your specialty, based on experience — you can draw on either learners’ or teachers’ experience</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11</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pPr marL="0" indent="0">
              <a:buFont typeface="Arial" pitchFamily="34" charset="0"/>
              <a:buNone/>
            </a:pPr>
            <a:r>
              <a:rPr lang="en-US" dirty="0" smtClean="0"/>
              <a:t>Do a learning Activity</a:t>
            </a:r>
            <a:r>
              <a:rPr lang="en-US" baseline="0" dirty="0" smtClean="0"/>
              <a:t> – worksheet T3 in the </a:t>
            </a:r>
            <a:r>
              <a:rPr lang="en-US" i="1" baseline="0" dirty="0" smtClean="0"/>
              <a:t>CanMEDS Teaching and Assessment Tools Gui</a:t>
            </a:r>
            <a:r>
              <a:rPr lang="en-US" baseline="0" dirty="0" smtClean="0"/>
              <a:t>de Communicator Role is recommended.</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12</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13</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pPr marL="0" indent="0">
              <a:buFont typeface="Arial" pitchFamily="34" charset="0"/>
              <a:buNone/>
            </a:pPr>
            <a:r>
              <a:rPr lang="en-US" dirty="0" smtClean="0"/>
              <a:t>Do a learning Activity</a:t>
            </a:r>
            <a:r>
              <a:rPr lang="en-US" baseline="0" dirty="0" smtClean="0"/>
              <a:t> – worksheet T4 in the </a:t>
            </a:r>
            <a:r>
              <a:rPr lang="en-US" i="1" baseline="0" dirty="0" smtClean="0"/>
              <a:t>CanMEDS Teaching and Assessment Tools Gui</a:t>
            </a:r>
            <a:r>
              <a:rPr lang="en-US" baseline="0" dirty="0" smtClean="0"/>
              <a:t>de Communicator Role is recommended.</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14</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dirty="0" smtClean="0"/>
              <a:t>Consult letters</a:t>
            </a:r>
          </a:p>
          <a:p>
            <a:r>
              <a:rPr lang="en-US" dirty="0" smtClean="0"/>
              <a:t>• Consider focusing each session on one or two of the topics</a:t>
            </a:r>
          </a:p>
          <a:p>
            <a:r>
              <a:rPr lang="en-US" dirty="0" smtClean="0"/>
              <a:t>• Consider focusing each session on one or a small number of patient issues</a:t>
            </a:r>
          </a:p>
          <a:p>
            <a:r>
              <a:rPr lang="en-US" dirty="0" smtClean="0"/>
              <a:t>• Orient learners to these issues and explore them with the whole group</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15</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dirty="0" smtClean="0"/>
              <a:t>Revisit workshop goals</a:t>
            </a:r>
            <a:r>
              <a:rPr lang="en-US" baseline="0" dirty="0" smtClean="0"/>
              <a:t> and objectives.</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7D704-9314-4B42-894E-F86AA4E07FE8}" type="slidenum">
              <a:rPr lang="en-US" smtClean="0"/>
              <a:pPr/>
              <a:t>17</a:t>
            </a:fld>
            <a:endParaRPr lang="en-US"/>
          </a:p>
        </p:txBody>
      </p:sp>
    </p:spTree>
    <p:extLst>
      <p:ext uri="{BB962C8B-B14F-4D97-AF65-F5344CB8AC3E}">
        <p14:creationId xmlns:p14="http://schemas.microsoft.com/office/powerpoint/2010/main" val="9710094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dirty="0" smtClean="0"/>
              <a:t>• Key Competencies from the </a:t>
            </a:r>
            <a:r>
              <a:rPr lang="en-US" i="1" dirty="0" smtClean="0"/>
              <a:t>CanMEDS 2015 Physician Competency Framework</a:t>
            </a:r>
          </a:p>
          <a:p>
            <a:pPr algn="l"/>
            <a:r>
              <a:rPr lang="en-US" dirty="0" smtClean="0"/>
              <a:t>• Avoid including competencies for learners</a:t>
            </a:r>
          </a:p>
          <a:p>
            <a:pPr algn="l"/>
            <a:r>
              <a:rPr lang="en-US" dirty="0" smtClean="0"/>
              <a:t>• You may wish to use this slide if you are giving the presentation to teachers or planners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Times" charset="0"/>
                <a:ea typeface="Osaka" charset="0"/>
                <a:cs typeface="Osaka" charset="0"/>
              </a:rPr>
              <a:t>Key and Enabling competencies  from the </a:t>
            </a:r>
            <a:r>
              <a:rPr lang="en-US" sz="1200" b="0" i="1" u="none" strike="noStrike" kern="1200" baseline="0" dirty="0" smtClean="0">
                <a:solidFill>
                  <a:schemeClr val="tx1"/>
                </a:solidFill>
                <a:latin typeface="Times" charset="0"/>
                <a:ea typeface="Osaka" charset="0"/>
                <a:cs typeface="Osaka" charset="0"/>
              </a:rPr>
              <a:t>CanMEDS 2015 Physician Competency Framework</a:t>
            </a:r>
          </a:p>
          <a:p>
            <a:r>
              <a:rPr lang="en-US" sz="1200" b="0" i="0" u="none" strike="noStrike" kern="1200" baseline="0" dirty="0" smtClean="0">
                <a:solidFill>
                  <a:schemeClr val="tx1"/>
                </a:solidFill>
                <a:latin typeface="Times" charset="0"/>
                <a:ea typeface="Osaka" charset="0"/>
                <a:cs typeface="Osaka" charset="0"/>
              </a:rPr>
              <a:t>• Avoid including competencies for learners</a:t>
            </a:r>
          </a:p>
          <a:p>
            <a:r>
              <a:rPr lang="en-US" sz="1200" b="0" i="0" u="none" strike="noStrike" kern="1200" baseline="0" dirty="0" smtClean="0">
                <a:solidFill>
                  <a:schemeClr val="tx1"/>
                </a:solidFill>
                <a:latin typeface="Times" charset="0"/>
                <a:ea typeface="Osaka" charset="0"/>
                <a:cs typeface="Osaka" charset="0"/>
              </a:rPr>
              <a:t>• You may wish to use this slide if you are giving the presentation to teachers or planners</a:t>
            </a:r>
          </a:p>
          <a:p>
            <a:r>
              <a:rPr lang="en-US" sz="1200" b="0" i="0" u="none" strike="noStrike" baseline="0" dirty="0" smtClean="0">
                <a:latin typeface="Frutiger-Light"/>
              </a:rPr>
              <a:t>• </a:t>
            </a:r>
            <a:r>
              <a:rPr lang="en-US" sz="1200" b="0" i="0" u="none" strike="noStrike" baseline="0" dirty="0" smtClean="0">
                <a:latin typeface="Frutiger-Light"/>
              </a:rPr>
              <a:t>Use one slide for each key competency and associated enabling competencies</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2</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p:txBody>
          <a:bodyPr/>
          <a:lstStyle/>
          <a:p>
            <a:pPr marL="174708" indent="-174708">
              <a:buFont typeface="Arial" pitchFamily="34" charset="0"/>
              <a:buChar char="•"/>
            </a:pPr>
            <a:endParaRPr lang="en-US" i="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20</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r>
              <a:rPr lang="en-US" sz="1200" b="0" i="0" u="none" strike="noStrike" baseline="0" dirty="0" smtClean="0">
                <a:latin typeface="Frutiger-Light"/>
              </a:rPr>
              <a:t>• </a:t>
            </a:r>
            <a:r>
              <a:rPr lang="en-US" sz="1200" b="0" i="0" u="none" strike="noStrike" kern="1200" baseline="0" dirty="0" smtClean="0">
                <a:solidFill>
                  <a:schemeClr val="tx1"/>
                </a:solidFill>
                <a:latin typeface="Times" charset="0"/>
                <a:ea typeface="Osaka" charset="0"/>
                <a:cs typeface="Osaka" charset="0"/>
              </a:rPr>
              <a:t>Key and Enabling competencies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a:t>
            </a:r>
            <a:r>
              <a:rPr lang="en-US" sz="1200" b="0" i="0" u="none" strike="noStrike" baseline="0" dirty="0" smtClean="0">
                <a:latin typeface="Frutiger-Light"/>
              </a:rPr>
              <a:t>Use one slide for each key competency and associated enabling competencies</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i="0" u="none" strike="noStrike" baseline="0" dirty="0" smtClean="0">
                <a:latin typeface="Frutiger-Light"/>
              </a:rPr>
              <a:t>• </a:t>
            </a:r>
            <a:r>
              <a:rPr lang="en-US" sz="1200" b="0" i="0" u="none" strike="noStrike" kern="1200" baseline="0" dirty="0" smtClean="0">
                <a:solidFill>
                  <a:schemeClr val="tx1"/>
                </a:solidFill>
                <a:latin typeface="Times" charset="0"/>
                <a:ea typeface="Osaka" charset="0"/>
                <a:cs typeface="Osaka" charset="0"/>
              </a:rPr>
              <a:t>Key and Enabling competencies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a:t>
            </a:r>
            <a:r>
              <a:rPr lang="en-US" sz="1200" b="0" i="0" u="none" strike="noStrike" baseline="0" dirty="0" smtClean="0">
                <a:latin typeface="Frutiger-Light"/>
              </a:rPr>
              <a:t>Use one slide for each key competency and associated enabling competencies</a:t>
            </a: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a:t>
            </a:r>
            <a:r>
              <a:rPr lang="en-US" sz="1200" b="0" i="0" u="none" strike="noStrike" baseline="0" dirty="0" smtClean="0">
                <a:latin typeface="Frutiger-Light"/>
              </a:rPr>
              <a:t>Key and Enabling competencies from the </a:t>
            </a:r>
            <a:r>
              <a:rPr lang="en-US" sz="1200" b="0" i="1" u="none" strike="noStrike" baseline="0" dirty="0" smtClean="0">
                <a:latin typeface="Frutiger-Light"/>
              </a:rPr>
              <a:t>CanMEDS 2015 Physician Competency Framework</a:t>
            </a:r>
            <a:r>
              <a:rPr lang="en-US" sz="1200" b="0" i="0" u="none" strike="noStrike" baseline="0" dirty="0" smtClean="0">
                <a:latin typeface="Frutiger-Light"/>
              </a:rPr>
              <a:t>.</a:t>
            </a:r>
          </a:p>
          <a:p>
            <a:pPr algn="l"/>
            <a:r>
              <a:rPr lang="en-US" sz="1200" b="0" i="0" u="none" strike="noStrike" baseline="0" dirty="0" smtClean="0">
                <a:latin typeface="Frutiger-Light"/>
              </a:rPr>
              <a:t>• </a:t>
            </a:r>
            <a:r>
              <a:rPr lang="en-US" sz="1200" b="0" i="0" u="none" strike="noStrike" baseline="0" dirty="0" smtClean="0">
                <a:latin typeface="Frutiger-Light"/>
              </a:rPr>
              <a:t>Use one slide for each key competency and associated enabling competencies</a:t>
            </a: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a:t>
            </a:r>
            <a:r>
              <a:rPr lang="en-US" sz="1200" b="0" i="0" u="none" strike="noStrike" baseline="0" dirty="0" smtClean="0">
                <a:latin typeface="Frutiger-Light"/>
              </a:rPr>
              <a:t>Key and Enabling competencies from the </a:t>
            </a:r>
            <a:r>
              <a:rPr lang="en-US" sz="1200" b="0" i="1" u="none" strike="noStrike" baseline="0" dirty="0" smtClean="0">
                <a:latin typeface="Frutiger-Light"/>
              </a:rPr>
              <a:t>CanMEDS 2015 Physician Competency Framework</a:t>
            </a:r>
            <a:r>
              <a:rPr lang="en-US" sz="1200" b="0" i="0" u="none" strike="noStrike" baseline="0" dirty="0" smtClean="0">
                <a:latin typeface="Frutiger-Light"/>
              </a:rPr>
              <a:t>.</a:t>
            </a:r>
          </a:p>
          <a:p>
            <a:pPr algn="l"/>
            <a:r>
              <a:rPr lang="en-US" sz="1200" b="0" i="0" u="none" strike="noStrike" baseline="0" dirty="0" smtClean="0">
                <a:latin typeface="Frutiger-Light"/>
              </a:rPr>
              <a:t>• </a:t>
            </a:r>
            <a:r>
              <a:rPr lang="en-US" sz="1200" b="0" i="0" u="none" strike="noStrike" baseline="0" dirty="0" smtClean="0">
                <a:latin typeface="Frutiger-Light"/>
              </a:rPr>
              <a:t>Use one slide for each key competency and associated enabling competencies</a:t>
            </a: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3</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p:txBody>
          <a:bodyPr/>
          <a:lstStyle/>
          <a:p>
            <a:r>
              <a:rPr lang="en-US" i="0" dirty="0" smtClean="0"/>
              <a:t>• SAMPLE goals and objectives of the session – revise as required.</a:t>
            </a:r>
          </a:p>
          <a:p>
            <a:r>
              <a:rPr lang="en-US" i="0" dirty="0" smtClean="0"/>
              <a:t>• CONSIDER doing a ‘warm up activity’</a:t>
            </a:r>
          </a:p>
          <a:p>
            <a:r>
              <a:rPr lang="en-US" i="0" dirty="0" smtClean="0"/>
              <a:t>• Review/revise goals and objectives.</a:t>
            </a:r>
          </a:p>
          <a:p>
            <a:r>
              <a:rPr lang="en-US" i="0" dirty="0" smtClean="0"/>
              <a:t>• Insert agenda slide if desired</a:t>
            </a:r>
            <a:endParaRPr lang="en-US" i="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850FA7-B05B-5E41-BF00-1CD82F8B0027}" type="slidenum">
              <a:rPr lang="en-US"/>
              <a:pPr/>
              <a:t>4</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6387" name="Rectangle 3"/>
          <p:cNvSpPr>
            <a:spLocks noGrp="1" noChangeArrowheads="1"/>
          </p:cNvSpPr>
          <p:nvPr>
            <p:ph type="body" idx="1"/>
          </p:nvPr>
        </p:nvSpPr>
        <p:spPr/>
        <p:txBody>
          <a:bodyPr/>
          <a:lstStyle/>
          <a:p>
            <a:r>
              <a:rPr lang="en-US" dirty="0" smtClean="0"/>
              <a:t>• Reasons why this Role is important</a:t>
            </a:r>
          </a:p>
          <a:p>
            <a:r>
              <a:rPr lang="en-US" dirty="0" smtClean="0"/>
              <a:t>• </a:t>
            </a:r>
            <a:r>
              <a:rPr lang="en-US" dirty="0" smtClean="0"/>
              <a:t>Link evidence to practice/experience</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850FA7-B05B-5E41-BF00-1CD82F8B0027}" type="slidenum">
              <a:rPr lang="en-US"/>
              <a:pPr/>
              <a:t>5</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6387" name="Rectangle 3"/>
          <p:cNvSpPr>
            <a:spLocks noGrp="1" noChangeArrowheads="1"/>
          </p:cNvSpPr>
          <p:nvPr>
            <p:ph type="body" idx="1"/>
          </p:nvPr>
        </p:nvSpPr>
        <p:spPr/>
        <p:txBody>
          <a:bodyPr/>
          <a:lstStyle/>
          <a:p>
            <a:r>
              <a:rPr lang="en-US" dirty="0" smtClean="0"/>
              <a:t>• Reasons why this Role is important</a:t>
            </a:r>
          </a:p>
          <a:p>
            <a:r>
              <a:rPr lang="en-US" dirty="0" smtClean="0"/>
              <a:t>• </a:t>
            </a:r>
            <a:r>
              <a:rPr lang="en-US" dirty="0" smtClean="0"/>
              <a:t>Link evidence to practice/experience</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6</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dirty="0" smtClean="0"/>
              <a:t>•</a:t>
            </a:r>
            <a:r>
              <a:rPr lang="en-US" baseline="0" dirty="0" smtClean="0"/>
              <a:t> </a:t>
            </a:r>
            <a:r>
              <a:rPr lang="en-US" sz="1200" b="0" i="0" u="none" strike="noStrike" kern="1200" baseline="0" dirty="0" smtClean="0">
                <a:solidFill>
                  <a:schemeClr val="tx1"/>
                </a:solidFill>
                <a:latin typeface="Times" charset="0"/>
                <a:ea typeface="Osaka" charset="0"/>
                <a:cs typeface="Osaka" charset="0"/>
              </a:rPr>
              <a:t>Definition from the </a:t>
            </a:r>
            <a:r>
              <a:rPr lang="en-US" sz="1200" b="0" i="1" u="none" strike="noStrike" kern="1200" baseline="0" dirty="0" smtClean="0">
                <a:solidFill>
                  <a:schemeClr val="tx1"/>
                </a:solidFill>
                <a:latin typeface="Times" charset="0"/>
                <a:ea typeface="Osaka" charset="0"/>
                <a:cs typeface="Osaka" charset="0"/>
              </a:rPr>
              <a:t>CanMEDS 2015 Physician Competency Framework</a:t>
            </a:r>
          </a:p>
          <a:p>
            <a:r>
              <a:rPr lang="en-US" sz="1200" b="0" i="0" u="none" strike="noStrike" kern="1200" baseline="0" dirty="0" smtClean="0">
                <a:solidFill>
                  <a:schemeClr val="tx1"/>
                </a:solidFill>
                <a:latin typeface="Times" charset="0"/>
                <a:ea typeface="Osaka" charset="0"/>
                <a:cs typeface="Osaka" charset="0"/>
              </a:rPr>
              <a:t>• Avoid including competencies for learners</a:t>
            </a:r>
          </a:p>
          <a:p>
            <a:r>
              <a:rPr lang="en-US" sz="1200" b="0" i="0" u="none" strike="noStrike" kern="1200" baseline="0" dirty="0" smtClean="0">
                <a:solidFill>
                  <a:schemeClr val="tx1"/>
                </a:solidFill>
                <a:latin typeface="Times" charset="0"/>
                <a:ea typeface="Osaka" charset="0"/>
                <a:cs typeface="Osaka" charset="0"/>
              </a:rPr>
              <a:t>• If you are giving this presentation to teachers or planners, you may want to add the key and enabling competencies</a:t>
            </a:r>
            <a:endParaRPr lang="en-US" dirty="0" smtClean="0"/>
          </a:p>
          <a:p>
            <a:endParaRPr lang="en-US" dirty="0" smtClean="0"/>
          </a:p>
          <a:p>
            <a:r>
              <a:rPr lang="en-US" sz="1200" dirty="0" smtClean="0"/>
              <a:t>Throughout the CanMEDS 2015 Physician Competency Framework and Milestones Guide, references to the patient’s family are intended to include all those who are personally significant to the patient and are concerned with his or her care, including, according to the patient’s circumstances, family members, partners, caregivers, legal guardian, and substitute decision-makers.</a:t>
            </a:r>
          </a:p>
          <a:p>
            <a:endParaRPr lang="en-US" sz="1200" dirty="0" smtClean="0"/>
          </a:p>
          <a:p>
            <a:r>
              <a:rPr lang="en-US" sz="1200" dirty="0" smtClean="0"/>
              <a:t>Note that the Communicator Role describes the abilities related to a physician–patient encounter. Other communication skills are found elsewhere in the Framework, including health care team communication (Collaborator) and academic presentations (Scholar).</a:t>
            </a: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Definitions from the </a:t>
            </a:r>
            <a:r>
              <a:rPr lang="en-US" i="1" dirty="0" smtClean="0"/>
              <a:t>CanMEDS Teaching and Assessment Tools Guide</a:t>
            </a:r>
          </a:p>
          <a:p>
            <a:pPr marL="174708" indent="-174708">
              <a:buFont typeface="Arial" pitchFamily="34" charset="0"/>
              <a:buChar char="•"/>
            </a:pPr>
            <a:r>
              <a:rPr lang="en-US" i="0" dirty="0" smtClean="0"/>
              <a:t>Provide examples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i="0" dirty="0" smtClean="0"/>
              <a:t>Provide examples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0" indent="0">
              <a:buFont typeface="Arial" pitchFamily="34" charset="0"/>
              <a:buNone/>
            </a:pPr>
            <a:r>
              <a:rPr lang="en-US" dirty="0" smtClean="0"/>
              <a:t>• Provide specialty examples</a:t>
            </a:r>
          </a:p>
          <a:p>
            <a:pPr marL="0" indent="0">
              <a:buFont typeface="Arial" pitchFamily="34" charset="0"/>
              <a:buNone/>
            </a:pPr>
            <a:r>
              <a:rPr lang="en-US" dirty="0" smtClean="0"/>
              <a:t>• Review purpose of each step</a:t>
            </a:r>
          </a:p>
          <a:p>
            <a:pPr marL="0" indent="0">
              <a:buFont typeface="Arial" pitchFamily="34" charset="0"/>
              <a:buNone/>
            </a:pPr>
            <a:r>
              <a:rPr lang="en-US" dirty="0" smtClean="0"/>
              <a:t>• Explore how to prepare for, act on, and evaluate each step in your specialty, based on experience — you can draw on either learners’ or teachers’ experience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5" name="Picture 13" descr="Title Slide_external_bilen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609600" y="2667000"/>
            <a:ext cx="7953375" cy="1143000"/>
          </a:xfrm>
        </p:spPr>
        <p:txBody>
          <a:bodyPr anchor="t"/>
          <a:lstStyle>
            <a:lvl1pPr>
              <a:lnSpc>
                <a:spcPct val="90000"/>
              </a:lnSpc>
              <a:defRPr sz="44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3429000" y="5213350"/>
            <a:ext cx="4795838" cy="1069975"/>
          </a:xfrm>
        </p:spPr>
        <p:txBody>
          <a:bodyPr anchor="ctr"/>
          <a:lstStyle>
            <a:lvl1pPr marL="0" indent="0">
              <a:buFont typeface="Times" charset="0"/>
              <a:buNone/>
              <a:defRPr sz="15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197DF13-279F-E147-99F5-8484CB25C05B}" type="slidenum">
              <a:rPr lang="en-US"/>
              <a:pPr/>
              <a:t>‹#›</a:t>
            </a:fld>
            <a:endParaRPr lang="en-US" sz="1400">
              <a:latin typeface="Arial" charset="0"/>
            </a:endParaRPr>
          </a:p>
        </p:txBody>
      </p:sp>
    </p:spTree>
    <p:extLst>
      <p:ext uri="{BB962C8B-B14F-4D97-AF65-F5344CB8AC3E}">
        <p14:creationId xmlns:p14="http://schemas.microsoft.com/office/powerpoint/2010/main" val="41497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7988" y="160338"/>
            <a:ext cx="1973262" cy="5783262"/>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838200" y="160338"/>
            <a:ext cx="5767388" cy="5783262"/>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37C4F7E-FD47-2D49-B0D2-1C02F467D301}" type="slidenum">
              <a:rPr lang="en-US"/>
              <a:pPr/>
              <a:t>‹#›</a:t>
            </a:fld>
            <a:endParaRPr lang="en-US" sz="1400">
              <a:latin typeface="Arial" charset="0"/>
            </a:endParaRPr>
          </a:p>
        </p:txBody>
      </p:sp>
    </p:spTree>
    <p:extLst>
      <p:ext uri="{BB962C8B-B14F-4D97-AF65-F5344CB8AC3E}">
        <p14:creationId xmlns:p14="http://schemas.microsoft.com/office/powerpoint/2010/main" val="1665016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p>
            <a:fld id="{6520FD64-FE62-0E4A-9543-993D50DEF92F}" type="slidenum">
              <a:rPr lang="en-US" smtClean="0"/>
              <a:pPr/>
              <a:t>‹#›</a:t>
            </a:fld>
            <a:endParaRPr lang="en-US" sz="1400">
              <a:latin typeface="Arial" charset="0"/>
            </a:endParaRPr>
          </a:p>
        </p:txBody>
      </p:sp>
    </p:spTree>
    <p:extLst>
      <p:ext uri="{BB962C8B-B14F-4D97-AF65-F5344CB8AC3E}">
        <p14:creationId xmlns:p14="http://schemas.microsoft.com/office/powerpoint/2010/main" val="32939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E1C09A0-21D7-FE41-87AE-5D52617F0A43}" type="slidenum">
              <a:rPr lang="en-US"/>
              <a:pPr/>
              <a:t>‹#›</a:t>
            </a:fld>
            <a:endParaRPr lang="en-US" sz="1400">
              <a:latin typeface="Arial" charset="0"/>
            </a:endParaRPr>
          </a:p>
        </p:txBody>
      </p:sp>
    </p:spTree>
    <p:extLst>
      <p:ext uri="{BB962C8B-B14F-4D97-AF65-F5344CB8AC3E}">
        <p14:creationId xmlns:p14="http://schemas.microsoft.com/office/powerpoint/2010/main" val="388360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E774677-10F0-954F-B049-972276F743BB}" type="slidenum">
              <a:rPr lang="en-US"/>
              <a:pPr/>
              <a:t>‹#›</a:t>
            </a:fld>
            <a:endParaRPr lang="en-US" sz="1400">
              <a:latin typeface="Arial" charset="0"/>
            </a:endParaRPr>
          </a:p>
        </p:txBody>
      </p:sp>
    </p:spTree>
    <p:extLst>
      <p:ext uri="{BB962C8B-B14F-4D97-AF65-F5344CB8AC3E}">
        <p14:creationId xmlns:p14="http://schemas.microsoft.com/office/powerpoint/2010/main" val="10920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8382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101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C96FB80-4EC0-D049-AAA6-C32C20F051DF}" type="slidenum">
              <a:rPr lang="en-US"/>
              <a:pPr/>
              <a:t>‹#›</a:t>
            </a:fld>
            <a:endParaRPr lang="en-US" sz="1400">
              <a:latin typeface="Arial" charset="0"/>
            </a:endParaRPr>
          </a:p>
        </p:txBody>
      </p:sp>
    </p:spTree>
    <p:extLst>
      <p:ext uri="{BB962C8B-B14F-4D97-AF65-F5344CB8AC3E}">
        <p14:creationId xmlns:p14="http://schemas.microsoft.com/office/powerpoint/2010/main" val="3294265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B232CE6-7D6F-8D47-9826-BC461C6EA7E9}" type="slidenum">
              <a:rPr lang="en-US"/>
              <a:pPr/>
              <a:t>‹#›</a:t>
            </a:fld>
            <a:endParaRPr lang="en-US" sz="1400">
              <a:latin typeface="Arial" charset="0"/>
            </a:endParaRPr>
          </a:p>
        </p:txBody>
      </p:sp>
    </p:spTree>
    <p:extLst>
      <p:ext uri="{BB962C8B-B14F-4D97-AF65-F5344CB8AC3E}">
        <p14:creationId xmlns:p14="http://schemas.microsoft.com/office/powerpoint/2010/main" val="257178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ECD8D2E-083D-F840-80D2-C9E56236DBA5}" type="slidenum">
              <a:rPr lang="en-US"/>
              <a:pPr/>
              <a:t>‹#›</a:t>
            </a:fld>
            <a:endParaRPr lang="en-US" sz="1400">
              <a:latin typeface="Arial" charset="0"/>
            </a:endParaRPr>
          </a:p>
        </p:txBody>
      </p:sp>
    </p:spTree>
    <p:extLst>
      <p:ext uri="{BB962C8B-B14F-4D97-AF65-F5344CB8AC3E}">
        <p14:creationId xmlns:p14="http://schemas.microsoft.com/office/powerpoint/2010/main" val="3394026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9C10C09-0202-184C-9CE6-3CA0200947F3}" type="slidenum">
              <a:rPr lang="en-US"/>
              <a:pPr/>
              <a:t>‹#›</a:t>
            </a:fld>
            <a:endParaRPr lang="en-US" sz="1400">
              <a:latin typeface="Arial" charset="0"/>
            </a:endParaRPr>
          </a:p>
        </p:txBody>
      </p:sp>
    </p:spTree>
    <p:extLst>
      <p:ext uri="{BB962C8B-B14F-4D97-AF65-F5344CB8AC3E}">
        <p14:creationId xmlns:p14="http://schemas.microsoft.com/office/powerpoint/2010/main" val="94376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641F6BE-1538-4448-A814-AA37CB010BFB}" type="slidenum">
              <a:rPr lang="en-US"/>
              <a:pPr/>
              <a:t>‹#›</a:t>
            </a:fld>
            <a:endParaRPr lang="en-US" sz="1400">
              <a:latin typeface="Arial" charset="0"/>
            </a:endParaRPr>
          </a:p>
        </p:txBody>
      </p:sp>
    </p:spTree>
    <p:extLst>
      <p:ext uri="{BB962C8B-B14F-4D97-AF65-F5344CB8AC3E}">
        <p14:creationId xmlns:p14="http://schemas.microsoft.com/office/powerpoint/2010/main" val="217640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CC51B07-6F3C-7C4A-B9B4-A5F4852FA98E}" type="slidenum">
              <a:rPr lang="en-US"/>
              <a:pPr/>
              <a:t>‹#›</a:t>
            </a:fld>
            <a:endParaRPr lang="en-US" sz="1400">
              <a:latin typeface="Arial" charset="0"/>
            </a:endParaRPr>
          </a:p>
        </p:txBody>
      </p:sp>
    </p:spTree>
    <p:extLst>
      <p:ext uri="{BB962C8B-B14F-4D97-AF65-F5344CB8AC3E}">
        <p14:creationId xmlns:p14="http://schemas.microsoft.com/office/powerpoint/2010/main" val="60007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838200" y="1524000"/>
            <a:ext cx="7391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47100" y="6529388"/>
            <a:ext cx="536575" cy="32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000">
                <a:solidFill>
                  <a:srgbClr val="998D5F"/>
                </a:solidFill>
                <a:latin typeface="+mn-lt"/>
              </a:defRPr>
            </a:lvl1pPr>
          </a:lstStyle>
          <a:p>
            <a:fld id="{6520FD64-FE62-0E4A-9543-993D50DEF92F}" type="slidenum">
              <a:rPr lang="en-US"/>
              <a:pPr/>
              <a:t>‹#›</a:t>
            </a:fld>
            <a:endParaRPr lang="en-US" sz="1400">
              <a:latin typeface="Arial" charset="0"/>
            </a:endParaRPr>
          </a:p>
        </p:txBody>
      </p:sp>
      <p:sp>
        <p:nvSpPr>
          <p:cNvPr id="1036" name="Text Box 12"/>
          <p:cNvSpPr txBox="1">
            <a:spLocks noChangeArrowheads="1"/>
          </p:cNvSpPr>
          <p:nvPr userDrawn="1"/>
        </p:nvSpPr>
        <p:spPr bwMode="auto">
          <a:xfrm>
            <a:off x="4876800" y="16764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p>
        </p:txBody>
      </p:sp>
      <p:pic>
        <p:nvPicPr>
          <p:cNvPr id="2" name="Picture 1" descr="Header C1_CS6_302_ENG.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 y="-31"/>
            <a:ext cx="9206057" cy="1262055"/>
          </a:xfrm>
          <a:prstGeom prst="rect">
            <a:avLst/>
          </a:prstGeom>
        </p:spPr>
      </p:pic>
      <p:sp>
        <p:nvSpPr>
          <p:cNvPr id="1026" name="Rectangle 2"/>
          <p:cNvSpPr>
            <a:spLocks noGrp="1" noChangeArrowheads="1"/>
          </p:cNvSpPr>
          <p:nvPr>
            <p:ph type="title"/>
          </p:nvPr>
        </p:nvSpPr>
        <p:spPr bwMode="auto">
          <a:xfrm>
            <a:off x="3851920" y="160338"/>
            <a:ext cx="511256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rtl="0" fontAlgn="base">
        <a:spcBef>
          <a:spcPct val="0"/>
        </a:spcBef>
        <a:spcAft>
          <a:spcPct val="0"/>
        </a:spcAft>
        <a:defRPr sz="2400">
          <a:solidFill>
            <a:srgbClr val="003152"/>
          </a:solidFill>
          <a:latin typeface="+mj-lt"/>
          <a:ea typeface="+mj-ea"/>
          <a:cs typeface="+mj-cs"/>
        </a:defRPr>
      </a:lvl1pPr>
      <a:lvl2pPr algn="l" rtl="0" fontAlgn="base">
        <a:spcBef>
          <a:spcPct val="0"/>
        </a:spcBef>
        <a:spcAft>
          <a:spcPct val="0"/>
        </a:spcAft>
        <a:defRPr sz="2400">
          <a:solidFill>
            <a:schemeClr val="bg1"/>
          </a:solidFill>
          <a:latin typeface="Verdana" charset="0"/>
          <a:ea typeface="Osaka" charset="0"/>
          <a:cs typeface="Osaka" charset="0"/>
        </a:defRPr>
      </a:lvl2pPr>
      <a:lvl3pPr algn="l" rtl="0" fontAlgn="base">
        <a:spcBef>
          <a:spcPct val="0"/>
        </a:spcBef>
        <a:spcAft>
          <a:spcPct val="0"/>
        </a:spcAft>
        <a:defRPr sz="2400">
          <a:solidFill>
            <a:schemeClr val="bg1"/>
          </a:solidFill>
          <a:latin typeface="Verdana" charset="0"/>
          <a:ea typeface="Osaka" charset="0"/>
          <a:cs typeface="Osaka" charset="0"/>
        </a:defRPr>
      </a:lvl3pPr>
      <a:lvl4pPr algn="l" rtl="0" fontAlgn="base">
        <a:spcBef>
          <a:spcPct val="0"/>
        </a:spcBef>
        <a:spcAft>
          <a:spcPct val="0"/>
        </a:spcAft>
        <a:defRPr sz="2400">
          <a:solidFill>
            <a:schemeClr val="bg1"/>
          </a:solidFill>
          <a:latin typeface="Verdana" charset="0"/>
          <a:ea typeface="Osaka" charset="0"/>
          <a:cs typeface="Osaka" charset="0"/>
        </a:defRPr>
      </a:lvl4pPr>
      <a:lvl5pPr algn="l" rtl="0" fontAlgn="base">
        <a:spcBef>
          <a:spcPct val="0"/>
        </a:spcBef>
        <a:spcAft>
          <a:spcPct val="0"/>
        </a:spcAft>
        <a:defRPr sz="2400">
          <a:solidFill>
            <a:schemeClr val="bg1"/>
          </a:solidFill>
          <a:latin typeface="Verdana" charset="0"/>
          <a:ea typeface="Osaka" charset="0"/>
          <a:cs typeface="Osaka" charset="0"/>
        </a:defRPr>
      </a:lvl5pPr>
      <a:lvl6pPr marL="457200" algn="l" rtl="0" fontAlgn="base">
        <a:spcBef>
          <a:spcPct val="0"/>
        </a:spcBef>
        <a:spcAft>
          <a:spcPct val="0"/>
        </a:spcAft>
        <a:defRPr sz="2400">
          <a:solidFill>
            <a:schemeClr val="bg1"/>
          </a:solidFill>
          <a:latin typeface="Verdana" charset="0"/>
          <a:ea typeface="Osaka" charset="0"/>
          <a:cs typeface="Osaka" charset="0"/>
        </a:defRPr>
      </a:lvl6pPr>
      <a:lvl7pPr marL="914400" algn="l" rtl="0" fontAlgn="base">
        <a:spcBef>
          <a:spcPct val="0"/>
        </a:spcBef>
        <a:spcAft>
          <a:spcPct val="0"/>
        </a:spcAft>
        <a:defRPr sz="2400">
          <a:solidFill>
            <a:schemeClr val="bg1"/>
          </a:solidFill>
          <a:latin typeface="Verdana" charset="0"/>
          <a:ea typeface="Osaka" charset="0"/>
          <a:cs typeface="Osaka" charset="0"/>
        </a:defRPr>
      </a:lvl7pPr>
      <a:lvl8pPr marL="1371600" algn="l" rtl="0" fontAlgn="base">
        <a:spcBef>
          <a:spcPct val="0"/>
        </a:spcBef>
        <a:spcAft>
          <a:spcPct val="0"/>
        </a:spcAft>
        <a:defRPr sz="2400">
          <a:solidFill>
            <a:schemeClr val="bg1"/>
          </a:solidFill>
          <a:latin typeface="Verdana" charset="0"/>
          <a:ea typeface="Osaka" charset="0"/>
          <a:cs typeface="Osaka" charset="0"/>
        </a:defRPr>
      </a:lvl8pPr>
      <a:lvl9pPr marL="1828800" algn="l" rtl="0" fontAlgn="base">
        <a:spcBef>
          <a:spcPct val="0"/>
        </a:spcBef>
        <a:spcAft>
          <a:spcPct val="0"/>
        </a:spcAft>
        <a:defRPr sz="2400">
          <a:solidFill>
            <a:schemeClr val="bg1"/>
          </a:solidFill>
          <a:latin typeface="Verdana" charset="0"/>
          <a:ea typeface="Osaka" charset="0"/>
          <a:cs typeface="Osaka" charset="0"/>
        </a:defRPr>
      </a:lvl9pPr>
    </p:titleStyle>
    <p:bodyStyle>
      <a:lvl1pPr marL="230188" indent="-230188" algn="l" rtl="0" fontAlgn="base">
        <a:spcBef>
          <a:spcPct val="20000"/>
        </a:spcBef>
        <a:spcAft>
          <a:spcPct val="30000"/>
        </a:spcAft>
        <a:buFont typeface="Times" charset="0"/>
        <a:buChar char="•"/>
        <a:defRPr sz="2400">
          <a:solidFill>
            <a:srgbClr val="003152"/>
          </a:solidFill>
          <a:latin typeface="+mn-lt"/>
          <a:ea typeface="+mn-ea"/>
          <a:cs typeface="+mn-cs"/>
        </a:defRPr>
      </a:lvl1pPr>
      <a:lvl2pPr marL="688975" indent="-230188" algn="l" rtl="0" fontAlgn="base">
        <a:spcBef>
          <a:spcPct val="20000"/>
        </a:spcBef>
        <a:spcAft>
          <a:spcPct val="0"/>
        </a:spcAft>
        <a:buFont typeface="Times" charset="0"/>
        <a:buChar char="•"/>
        <a:defRPr sz="2000">
          <a:solidFill>
            <a:srgbClr val="557FA6"/>
          </a:solidFill>
          <a:latin typeface="+mn-lt"/>
          <a:ea typeface="+mn-ea"/>
          <a:cs typeface="+mn-cs"/>
        </a:defRPr>
      </a:lvl2pPr>
      <a:lvl3pPr marL="1196975" indent="-222250" algn="l" rtl="0" fontAlgn="base">
        <a:spcBef>
          <a:spcPct val="20000"/>
        </a:spcBef>
        <a:spcAft>
          <a:spcPct val="0"/>
        </a:spcAft>
        <a:buFont typeface="Times" charset="0"/>
        <a:buChar char="-"/>
        <a:defRPr>
          <a:solidFill>
            <a:srgbClr val="557FA6"/>
          </a:solidFill>
          <a:latin typeface="+mn-lt"/>
          <a:ea typeface="+mn-ea"/>
          <a:cs typeface="+mn-cs"/>
        </a:defRPr>
      </a:lvl3pPr>
      <a:lvl4pPr marL="1770063" indent="-230188" algn="l" rtl="0" fontAlgn="base">
        <a:spcBef>
          <a:spcPct val="20000"/>
        </a:spcBef>
        <a:spcAft>
          <a:spcPct val="0"/>
        </a:spcAft>
        <a:buFont typeface="Times" charset="0"/>
        <a:buChar char="-"/>
        <a:defRPr sz="1600">
          <a:solidFill>
            <a:srgbClr val="557FA6"/>
          </a:solidFill>
          <a:latin typeface="+mn-lt"/>
          <a:ea typeface="+mn-ea"/>
          <a:cs typeface="+mn-cs"/>
        </a:defRPr>
      </a:lvl4pPr>
      <a:lvl5pPr marL="2286000" indent="-246063" algn="l" rtl="0" fontAlgn="base">
        <a:spcBef>
          <a:spcPct val="20000"/>
        </a:spcBef>
        <a:spcAft>
          <a:spcPct val="0"/>
        </a:spcAft>
        <a:buFont typeface="Times" charset="0"/>
        <a:buChar char="-"/>
        <a:defRPr sz="1600">
          <a:solidFill>
            <a:srgbClr val="557FA6"/>
          </a:solidFill>
          <a:latin typeface="+mn-lt"/>
          <a:ea typeface="+mn-ea"/>
          <a:cs typeface="+mn-cs"/>
        </a:defRPr>
      </a:lvl5pPr>
      <a:lvl6pPr marL="2743200" indent="-246063" algn="l" rtl="0" fontAlgn="base">
        <a:spcBef>
          <a:spcPct val="20000"/>
        </a:spcBef>
        <a:spcAft>
          <a:spcPct val="0"/>
        </a:spcAft>
        <a:buFont typeface="Times" charset="0"/>
        <a:buChar char="-"/>
        <a:defRPr sz="1600">
          <a:solidFill>
            <a:srgbClr val="557FA6"/>
          </a:solidFill>
          <a:latin typeface="+mn-lt"/>
          <a:ea typeface="+mn-ea"/>
          <a:cs typeface="+mn-cs"/>
        </a:defRPr>
      </a:lvl6pPr>
      <a:lvl7pPr marL="3200400" indent="-246063" algn="l" rtl="0" fontAlgn="base">
        <a:spcBef>
          <a:spcPct val="20000"/>
        </a:spcBef>
        <a:spcAft>
          <a:spcPct val="0"/>
        </a:spcAft>
        <a:buFont typeface="Times" charset="0"/>
        <a:buChar char="-"/>
        <a:defRPr sz="1600">
          <a:solidFill>
            <a:srgbClr val="557FA6"/>
          </a:solidFill>
          <a:latin typeface="+mn-lt"/>
          <a:ea typeface="+mn-ea"/>
          <a:cs typeface="+mn-cs"/>
        </a:defRPr>
      </a:lvl7pPr>
      <a:lvl8pPr marL="3657600" indent="-246063" algn="l" rtl="0" fontAlgn="base">
        <a:spcBef>
          <a:spcPct val="20000"/>
        </a:spcBef>
        <a:spcAft>
          <a:spcPct val="0"/>
        </a:spcAft>
        <a:buFont typeface="Times" charset="0"/>
        <a:buChar char="-"/>
        <a:defRPr sz="1600">
          <a:solidFill>
            <a:srgbClr val="557FA6"/>
          </a:solidFill>
          <a:latin typeface="+mn-lt"/>
          <a:ea typeface="+mn-ea"/>
          <a:cs typeface="+mn-cs"/>
        </a:defRPr>
      </a:lvl8pPr>
      <a:lvl9pPr marL="4114800" indent="-246063" algn="l" rtl="0" fontAlgn="base">
        <a:spcBef>
          <a:spcPct val="20000"/>
        </a:spcBef>
        <a:spcAft>
          <a:spcPct val="0"/>
        </a:spcAft>
        <a:buFont typeface="Times" charset="0"/>
        <a:buChar char="-"/>
        <a:defRPr sz="1600">
          <a:solidFill>
            <a:srgbClr val="557FA6"/>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Rectangle 14"/>
          <p:cNvSpPr>
            <a:spLocks noGrp="1" noChangeArrowheads="1"/>
          </p:cNvSpPr>
          <p:nvPr>
            <p:ph type="ctrTitle"/>
          </p:nvPr>
        </p:nvSpPr>
        <p:spPr/>
        <p:txBody>
          <a:bodyPr/>
          <a:lstStyle/>
          <a:p>
            <a:pPr algn="ctr"/>
            <a:r>
              <a:rPr lang="en-US" i="1" dirty="0" smtClean="0">
                <a:solidFill>
                  <a:schemeClr val="bg1"/>
                </a:solidFill>
              </a:rPr>
              <a:t>T2 - Teaching </a:t>
            </a:r>
            <a:r>
              <a:rPr lang="en-US" i="1" dirty="0">
                <a:solidFill>
                  <a:schemeClr val="bg1"/>
                </a:solidFill>
              </a:rPr>
              <a:t>the </a:t>
            </a:r>
            <a:r>
              <a:rPr lang="en-US" i="1" dirty="0" smtClean="0">
                <a:solidFill>
                  <a:schemeClr val="bg1"/>
                </a:solidFill>
              </a:rPr>
              <a:t/>
            </a:r>
            <a:br>
              <a:rPr lang="en-US" i="1" dirty="0" smtClean="0">
                <a:solidFill>
                  <a:schemeClr val="bg1"/>
                </a:solidFill>
              </a:rPr>
            </a:br>
            <a:r>
              <a:rPr lang="en-US" i="1" dirty="0" smtClean="0">
                <a:solidFill>
                  <a:schemeClr val="bg1"/>
                </a:solidFill>
              </a:rPr>
              <a:t>Communicator </a:t>
            </a:r>
            <a:r>
              <a:rPr lang="en-US" i="1" dirty="0" smtClean="0">
                <a:solidFill>
                  <a:schemeClr val="bg1"/>
                </a:solidFill>
              </a:rPr>
              <a:t>Role</a:t>
            </a:r>
            <a:endParaRPr lang="en-US" dirty="0">
              <a:solidFill>
                <a:schemeClr val="bg1"/>
              </a:solidFill>
            </a:endParaRPr>
          </a:p>
        </p:txBody>
      </p:sp>
      <p:sp>
        <p:nvSpPr>
          <p:cNvPr id="4111" name="Rectangle 15"/>
          <p:cNvSpPr>
            <a:spLocks noGrp="1" noChangeArrowheads="1"/>
          </p:cNvSpPr>
          <p:nvPr>
            <p:ph type="subTitle" idx="1"/>
          </p:nvPr>
        </p:nvSpPr>
        <p:spPr/>
        <p:txBody>
          <a:bodyPr/>
          <a:lstStyle/>
          <a:p>
            <a:r>
              <a:rPr lang="en-US" sz="1800" dirty="0">
                <a:solidFill>
                  <a:srgbClr val="110F35"/>
                </a:solidFill>
              </a:rPr>
              <a:t>Author: </a:t>
            </a:r>
            <a:r>
              <a:rPr lang="en-US" sz="1800" dirty="0" err="1">
                <a:solidFill>
                  <a:srgbClr val="110F35"/>
                </a:solidFill>
              </a:rPr>
              <a:t>Lorem</a:t>
            </a:r>
            <a:r>
              <a:rPr lang="en-US" sz="1800" dirty="0">
                <a:solidFill>
                  <a:srgbClr val="110F35"/>
                </a:solidFill>
              </a:rPr>
              <a:t> </a:t>
            </a:r>
            <a:r>
              <a:rPr lang="en-US" sz="1800" dirty="0" err="1">
                <a:solidFill>
                  <a:srgbClr val="110F35"/>
                </a:solidFill>
              </a:rPr>
              <a:t>ipsum</a:t>
            </a:r>
            <a:r>
              <a:rPr lang="en-US" sz="1800" dirty="0">
                <a:solidFill>
                  <a:srgbClr val="110F35"/>
                </a:solidFill>
              </a:rPr>
              <a:t> dolor sit</a:t>
            </a:r>
          </a:p>
          <a:p>
            <a:r>
              <a:rPr lang="en-US" sz="1800" dirty="0">
                <a:solidFill>
                  <a:srgbClr val="110F35"/>
                </a:solidFill>
              </a:rPr>
              <a:t>Date: Dolor sit 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10</a:t>
            </a:fld>
            <a:endParaRPr lang="en-US" sz="1400">
              <a:latin typeface="Arial" charset="0"/>
            </a:endParaRPr>
          </a:p>
        </p:txBody>
      </p:sp>
      <p:sp>
        <p:nvSpPr>
          <p:cNvPr id="18438" name="Rectangle 6"/>
          <p:cNvSpPr>
            <a:spLocks noGrp="1" noChangeArrowheads="1"/>
          </p:cNvSpPr>
          <p:nvPr>
            <p:ph type="title"/>
          </p:nvPr>
        </p:nvSpPr>
        <p:spPr/>
        <p:txBody>
          <a:bodyPr/>
          <a:lstStyle/>
          <a:p>
            <a:pPr marL="0" indent="0">
              <a:spcBef>
                <a:spcPts val="0"/>
              </a:spcBef>
              <a:spcAft>
                <a:spcPts val="600"/>
              </a:spcAft>
            </a:pPr>
            <a:r>
              <a:rPr lang="en-US" dirty="0"/>
              <a:t>HINTS on patient </a:t>
            </a:r>
            <a:r>
              <a:rPr lang="en-US" dirty="0" err="1"/>
              <a:t>centredness</a:t>
            </a:r>
            <a:endParaRPr lang="en-US" dirty="0"/>
          </a:p>
        </p:txBody>
      </p:sp>
      <p:sp>
        <p:nvSpPr>
          <p:cNvPr id="18439" name="Rectangle 7"/>
          <p:cNvSpPr>
            <a:spLocks noGrp="1" noChangeArrowheads="1"/>
          </p:cNvSpPr>
          <p:nvPr>
            <p:ph type="body" idx="1"/>
          </p:nvPr>
        </p:nvSpPr>
        <p:spPr/>
        <p:txBody>
          <a:bodyPr/>
          <a:lstStyle/>
          <a:p>
            <a:pPr marL="0" indent="0">
              <a:spcBef>
                <a:spcPts val="0"/>
              </a:spcBef>
              <a:spcAft>
                <a:spcPts val="600"/>
              </a:spcAft>
              <a:buNone/>
            </a:pPr>
            <a:endParaRPr lang="en-US" dirty="0" smtClean="0"/>
          </a:p>
          <a:p>
            <a:pPr marL="0" indent="0">
              <a:spcBef>
                <a:spcPts val="0"/>
              </a:spcBef>
              <a:spcAft>
                <a:spcPts val="600"/>
              </a:spcAft>
              <a:buNone/>
            </a:pPr>
            <a:r>
              <a:rPr lang="en-US" dirty="0" smtClean="0"/>
              <a:t>1</a:t>
            </a:r>
            <a:r>
              <a:rPr lang="en-US" dirty="0"/>
              <a:t>. Orient yourself to this patient and </a:t>
            </a:r>
            <a:r>
              <a:rPr lang="en-US" dirty="0" smtClean="0"/>
              <a:t>needs, </a:t>
            </a:r>
            <a:br>
              <a:rPr lang="en-US" dirty="0" smtClean="0"/>
            </a:br>
            <a:r>
              <a:rPr lang="en-US" dirty="0" smtClean="0"/>
              <a:t>    aka </a:t>
            </a:r>
            <a:r>
              <a:rPr lang="en-US" dirty="0"/>
              <a:t>patient-</a:t>
            </a:r>
            <a:r>
              <a:rPr lang="en-US" dirty="0" err="1"/>
              <a:t>centred</a:t>
            </a:r>
            <a:endParaRPr lang="en-US" dirty="0"/>
          </a:p>
          <a:p>
            <a:pPr marL="0" indent="0">
              <a:spcBef>
                <a:spcPts val="0"/>
              </a:spcBef>
              <a:spcAft>
                <a:spcPts val="600"/>
              </a:spcAft>
              <a:buNone/>
            </a:pPr>
            <a:r>
              <a:rPr lang="en-US" dirty="0"/>
              <a:t>2. Watch for signals and cues. Seek </a:t>
            </a:r>
            <a:r>
              <a:rPr lang="en-US" dirty="0" smtClean="0"/>
              <a:t/>
            </a:r>
            <a:br>
              <a:rPr lang="en-US" dirty="0" smtClean="0"/>
            </a:br>
            <a:r>
              <a:rPr lang="en-US" dirty="0" smtClean="0"/>
              <a:t>    confirmation</a:t>
            </a:r>
            <a:r>
              <a:rPr lang="en-US" dirty="0"/>
              <a:t>. Silence may not be </a:t>
            </a:r>
            <a:r>
              <a:rPr lang="en-US" dirty="0" smtClean="0"/>
              <a:t/>
            </a:r>
            <a:br>
              <a:rPr lang="en-US" dirty="0" smtClean="0"/>
            </a:br>
            <a:r>
              <a:rPr lang="en-US" dirty="0" smtClean="0"/>
              <a:t>    agreement</a:t>
            </a:r>
            <a:endParaRPr lang="en-US" dirty="0"/>
          </a:p>
          <a:p>
            <a:pPr marL="0" indent="0">
              <a:spcBef>
                <a:spcPts val="0"/>
              </a:spcBef>
              <a:spcAft>
                <a:spcPts val="600"/>
              </a:spcAft>
              <a:buNone/>
            </a:pPr>
            <a:r>
              <a:rPr lang="en-US" dirty="0"/>
              <a:t>3. Be careful about labels to patients or their </a:t>
            </a:r>
            <a:r>
              <a:rPr lang="en-US" dirty="0" smtClean="0"/>
              <a:t/>
            </a:r>
            <a:br>
              <a:rPr lang="en-US" dirty="0" smtClean="0"/>
            </a:br>
            <a:r>
              <a:rPr lang="en-US" dirty="0" smtClean="0"/>
              <a:t>    problems</a:t>
            </a:r>
            <a:endParaRPr lang="en-US" dirty="0"/>
          </a:p>
        </p:txBody>
      </p:sp>
    </p:spTree>
    <p:extLst>
      <p:ext uri="{BB962C8B-B14F-4D97-AF65-F5344CB8AC3E}">
        <p14:creationId xmlns:p14="http://schemas.microsoft.com/office/powerpoint/2010/main" val="904782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11</a:t>
            </a:fld>
            <a:endParaRPr lang="en-US" sz="1400">
              <a:latin typeface="Arial" charset="0"/>
            </a:endParaRPr>
          </a:p>
        </p:txBody>
      </p:sp>
      <p:sp>
        <p:nvSpPr>
          <p:cNvPr id="18438" name="Rectangle 6"/>
          <p:cNvSpPr>
            <a:spLocks noGrp="1" noChangeArrowheads="1"/>
          </p:cNvSpPr>
          <p:nvPr>
            <p:ph type="title"/>
          </p:nvPr>
        </p:nvSpPr>
        <p:spPr/>
        <p:txBody>
          <a:bodyPr/>
          <a:lstStyle/>
          <a:p>
            <a:pPr marL="0" indent="0"/>
            <a:endParaRPr lang="en-US" dirty="0"/>
          </a:p>
        </p:txBody>
      </p:sp>
      <p:sp>
        <p:nvSpPr>
          <p:cNvPr id="18439" name="Rectangle 7"/>
          <p:cNvSpPr>
            <a:spLocks noGrp="1" noChangeArrowheads="1"/>
          </p:cNvSpPr>
          <p:nvPr>
            <p:ph type="body" idx="1"/>
          </p:nvPr>
        </p:nvSpPr>
        <p:spPr>
          <a:xfrm>
            <a:off x="899592" y="1484784"/>
            <a:ext cx="7391400" cy="4419600"/>
          </a:xfrm>
        </p:spPr>
        <p:txBody>
          <a:bodyPr/>
          <a:lstStyle/>
          <a:p>
            <a:pPr marL="0" indent="0" algn="ctr">
              <a:buNone/>
            </a:pPr>
            <a:endParaRPr lang="en-US" sz="2200" dirty="0" smtClean="0"/>
          </a:p>
          <a:p>
            <a:pPr marL="0" indent="0" algn="ctr">
              <a:buNone/>
            </a:pPr>
            <a:endParaRPr lang="en-US" sz="2200" dirty="0"/>
          </a:p>
          <a:p>
            <a:pPr marL="0" indent="0" algn="ctr">
              <a:buNone/>
            </a:pPr>
            <a:endParaRPr lang="en-US" sz="2200" dirty="0" smtClean="0"/>
          </a:p>
          <a:p>
            <a:pPr marL="0" indent="0" algn="ctr">
              <a:buNone/>
            </a:pPr>
            <a:r>
              <a:rPr lang="en-US" sz="2200" dirty="0" smtClean="0"/>
              <a:t>Worksheet T3</a:t>
            </a:r>
          </a:p>
          <a:p>
            <a:pPr marL="0" indent="0" algn="ctr">
              <a:buNone/>
            </a:pPr>
            <a:r>
              <a:rPr lang="en-US" sz="2200" dirty="0" smtClean="0"/>
              <a:t>Communication scripts for </a:t>
            </a:r>
            <a:br>
              <a:rPr lang="en-US" sz="2200" dirty="0" smtClean="0"/>
            </a:br>
            <a:r>
              <a:rPr lang="en-US" sz="2200" dirty="0" smtClean="0"/>
              <a:t>day-to-day communication</a:t>
            </a:r>
            <a:endParaRPr lang="en-US" sz="2200" dirty="0"/>
          </a:p>
        </p:txBody>
      </p:sp>
    </p:spTree>
    <p:extLst>
      <p:ext uri="{BB962C8B-B14F-4D97-AF65-F5344CB8AC3E}">
        <p14:creationId xmlns:p14="http://schemas.microsoft.com/office/powerpoint/2010/main" val="2729746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12</a:t>
            </a:fld>
            <a:endParaRPr lang="en-US" sz="1400">
              <a:latin typeface="Arial" charset="0"/>
            </a:endParaRPr>
          </a:p>
        </p:txBody>
      </p:sp>
      <p:sp>
        <p:nvSpPr>
          <p:cNvPr id="18438" name="Rectangle 6"/>
          <p:cNvSpPr>
            <a:spLocks noGrp="1" noChangeArrowheads="1"/>
          </p:cNvSpPr>
          <p:nvPr>
            <p:ph type="title"/>
          </p:nvPr>
        </p:nvSpPr>
        <p:spPr/>
        <p:txBody>
          <a:bodyPr/>
          <a:lstStyle/>
          <a:p>
            <a:pPr marL="0" indent="0">
              <a:spcBef>
                <a:spcPts val="0"/>
              </a:spcBef>
              <a:spcAft>
                <a:spcPts val="600"/>
              </a:spcAft>
            </a:pPr>
            <a:r>
              <a:rPr lang="en-US" dirty="0"/>
              <a:t>Written communication skills framework</a:t>
            </a:r>
            <a:endParaRPr lang="en-US" dirty="0"/>
          </a:p>
        </p:txBody>
      </p:sp>
      <p:sp>
        <p:nvSpPr>
          <p:cNvPr id="18439" name="Rectangle 7"/>
          <p:cNvSpPr>
            <a:spLocks noGrp="1" noChangeArrowheads="1"/>
          </p:cNvSpPr>
          <p:nvPr>
            <p:ph type="body" idx="1"/>
          </p:nvPr>
        </p:nvSpPr>
        <p:spPr/>
        <p:txBody>
          <a:bodyPr/>
          <a:lstStyle/>
          <a:p>
            <a:pPr marL="0" indent="0">
              <a:spcBef>
                <a:spcPts val="0"/>
              </a:spcBef>
              <a:spcAft>
                <a:spcPts val="600"/>
              </a:spcAft>
              <a:buNone/>
            </a:pPr>
            <a:endParaRPr lang="en-US" dirty="0" smtClean="0"/>
          </a:p>
          <a:p>
            <a:pPr marL="0" indent="0">
              <a:spcBef>
                <a:spcPts val="0"/>
              </a:spcBef>
              <a:spcAft>
                <a:spcPts val="600"/>
              </a:spcAft>
              <a:buNone/>
            </a:pPr>
            <a:endParaRPr lang="en-US" dirty="0"/>
          </a:p>
          <a:p>
            <a:pPr marL="0" indent="0">
              <a:spcBef>
                <a:spcPts val="0"/>
              </a:spcBef>
              <a:spcAft>
                <a:spcPts val="600"/>
              </a:spcAft>
              <a:buNone/>
            </a:pPr>
            <a:r>
              <a:rPr lang="en-US" dirty="0" smtClean="0"/>
              <a:t>• </a:t>
            </a:r>
            <a:r>
              <a:rPr lang="en-US" dirty="0"/>
              <a:t>CONTENT (what is considered essential to include</a:t>
            </a:r>
            <a:r>
              <a:rPr lang="en-US" dirty="0" smtClean="0"/>
              <a:t>)</a:t>
            </a:r>
          </a:p>
          <a:p>
            <a:pPr marL="0" indent="0">
              <a:spcBef>
                <a:spcPts val="0"/>
              </a:spcBef>
              <a:spcAft>
                <a:spcPts val="600"/>
              </a:spcAft>
              <a:buNone/>
            </a:pPr>
            <a:endParaRPr lang="en-US" dirty="0"/>
          </a:p>
          <a:p>
            <a:pPr marL="0" indent="0">
              <a:spcBef>
                <a:spcPts val="0"/>
              </a:spcBef>
              <a:spcAft>
                <a:spcPts val="600"/>
              </a:spcAft>
              <a:buNone/>
            </a:pPr>
            <a:r>
              <a:rPr lang="en-US" dirty="0"/>
              <a:t>• STYLE (visual layout)</a:t>
            </a:r>
            <a:endParaRPr lang="en-US" dirty="0"/>
          </a:p>
        </p:txBody>
      </p:sp>
    </p:spTree>
    <p:extLst>
      <p:ext uri="{BB962C8B-B14F-4D97-AF65-F5344CB8AC3E}">
        <p14:creationId xmlns:p14="http://schemas.microsoft.com/office/powerpoint/2010/main" val="2998623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13</a:t>
            </a:fld>
            <a:endParaRPr lang="en-US" sz="1400">
              <a:latin typeface="Arial" charset="0"/>
            </a:endParaRPr>
          </a:p>
        </p:txBody>
      </p:sp>
      <p:sp>
        <p:nvSpPr>
          <p:cNvPr id="18438" name="Rectangle 6"/>
          <p:cNvSpPr>
            <a:spLocks noGrp="1" noChangeArrowheads="1"/>
          </p:cNvSpPr>
          <p:nvPr>
            <p:ph type="title"/>
          </p:nvPr>
        </p:nvSpPr>
        <p:spPr/>
        <p:txBody>
          <a:bodyPr/>
          <a:lstStyle/>
          <a:p>
            <a:pPr marL="0" indent="0"/>
            <a:endParaRPr lang="en-US" dirty="0"/>
          </a:p>
        </p:txBody>
      </p:sp>
      <p:sp>
        <p:nvSpPr>
          <p:cNvPr id="18439" name="Rectangle 7"/>
          <p:cNvSpPr>
            <a:spLocks noGrp="1" noChangeArrowheads="1"/>
          </p:cNvSpPr>
          <p:nvPr>
            <p:ph type="body" idx="1"/>
          </p:nvPr>
        </p:nvSpPr>
        <p:spPr>
          <a:xfrm>
            <a:off x="899592" y="1484784"/>
            <a:ext cx="7391400" cy="4419600"/>
          </a:xfrm>
        </p:spPr>
        <p:txBody>
          <a:bodyPr/>
          <a:lstStyle/>
          <a:p>
            <a:pPr marL="0" indent="0" algn="ctr">
              <a:buNone/>
            </a:pPr>
            <a:endParaRPr lang="en-US" sz="2200" dirty="0" smtClean="0"/>
          </a:p>
          <a:p>
            <a:pPr marL="0" indent="0" algn="ctr">
              <a:buNone/>
            </a:pPr>
            <a:endParaRPr lang="en-US" sz="2200" dirty="0"/>
          </a:p>
          <a:p>
            <a:pPr marL="0" indent="0" algn="ctr">
              <a:buNone/>
            </a:pPr>
            <a:endParaRPr lang="en-US" sz="2200" dirty="0" smtClean="0"/>
          </a:p>
          <a:p>
            <a:pPr marL="0" indent="0" algn="ctr">
              <a:buNone/>
            </a:pPr>
            <a:r>
              <a:rPr lang="en-US" sz="2200" dirty="0" smtClean="0"/>
              <a:t>Worksheet T4</a:t>
            </a:r>
          </a:p>
          <a:p>
            <a:pPr marL="0" indent="0" algn="ctr">
              <a:buNone/>
            </a:pPr>
            <a:r>
              <a:rPr lang="en-US" sz="2200" dirty="0" smtClean="0"/>
              <a:t>Exploring verbal and written communication </a:t>
            </a:r>
            <a:br>
              <a:rPr lang="en-US" sz="2200" dirty="0" smtClean="0"/>
            </a:br>
            <a:r>
              <a:rPr lang="en-US" sz="2200" dirty="0" smtClean="0"/>
              <a:t>tasks and skills in day-to-day practice</a:t>
            </a:r>
            <a:endParaRPr lang="en-US" sz="2200" dirty="0"/>
          </a:p>
        </p:txBody>
      </p:sp>
    </p:spTree>
    <p:extLst>
      <p:ext uri="{BB962C8B-B14F-4D97-AF65-F5344CB8AC3E}">
        <p14:creationId xmlns:p14="http://schemas.microsoft.com/office/powerpoint/2010/main" val="1631347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14</a:t>
            </a:fld>
            <a:endParaRPr lang="en-US" sz="1400">
              <a:latin typeface="Arial" charset="0"/>
            </a:endParaRPr>
          </a:p>
        </p:txBody>
      </p:sp>
      <p:sp>
        <p:nvSpPr>
          <p:cNvPr id="18438" name="Rectangle 6"/>
          <p:cNvSpPr>
            <a:spLocks noGrp="1" noChangeArrowheads="1"/>
          </p:cNvSpPr>
          <p:nvPr>
            <p:ph type="title"/>
          </p:nvPr>
        </p:nvSpPr>
        <p:spPr/>
        <p:txBody>
          <a:bodyPr/>
          <a:lstStyle/>
          <a:p>
            <a:pPr marL="0" indent="0"/>
            <a:endParaRPr lang="en-US" dirty="0"/>
          </a:p>
        </p:txBody>
      </p:sp>
      <p:sp>
        <p:nvSpPr>
          <p:cNvPr id="18439" name="Rectangle 7"/>
          <p:cNvSpPr>
            <a:spLocks noGrp="1" noChangeArrowheads="1"/>
          </p:cNvSpPr>
          <p:nvPr>
            <p:ph type="body" idx="1"/>
          </p:nvPr>
        </p:nvSpPr>
        <p:spPr/>
        <p:txBody>
          <a:bodyPr/>
          <a:lstStyle/>
          <a:p>
            <a:pPr marL="0" indent="0">
              <a:spcBef>
                <a:spcPts val="0"/>
              </a:spcBef>
              <a:spcAft>
                <a:spcPts val="1200"/>
              </a:spcAft>
              <a:buNone/>
            </a:pPr>
            <a:endParaRPr lang="en-US" dirty="0" smtClean="0"/>
          </a:p>
          <a:p>
            <a:pPr marL="0" indent="0">
              <a:spcBef>
                <a:spcPts val="0"/>
              </a:spcBef>
              <a:spcAft>
                <a:spcPts val="1200"/>
              </a:spcAft>
              <a:buNone/>
            </a:pPr>
            <a:endParaRPr lang="en-US" dirty="0"/>
          </a:p>
          <a:p>
            <a:pPr marL="0" indent="0">
              <a:spcBef>
                <a:spcPts val="0"/>
              </a:spcBef>
              <a:spcAft>
                <a:spcPts val="1200"/>
              </a:spcAft>
              <a:buNone/>
            </a:pPr>
            <a:endParaRPr lang="en-US" dirty="0" smtClean="0"/>
          </a:p>
          <a:p>
            <a:pPr marL="0" indent="0" algn="ctr">
              <a:spcBef>
                <a:spcPts val="0"/>
              </a:spcBef>
              <a:spcAft>
                <a:spcPts val="1200"/>
              </a:spcAft>
              <a:buNone/>
            </a:pPr>
            <a:r>
              <a:rPr lang="en-US" dirty="0" smtClean="0"/>
              <a:t>Sample </a:t>
            </a:r>
            <a:r>
              <a:rPr lang="en-US" dirty="0"/>
              <a:t>written communication</a:t>
            </a:r>
            <a:endParaRPr lang="en-US" dirty="0"/>
          </a:p>
        </p:txBody>
      </p:sp>
    </p:spTree>
    <p:extLst>
      <p:ext uri="{BB962C8B-B14F-4D97-AF65-F5344CB8AC3E}">
        <p14:creationId xmlns:p14="http://schemas.microsoft.com/office/powerpoint/2010/main" val="1541473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15</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Objectives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dirty="0" smtClean="0">
              <a:ea typeface="MS Mincho"/>
              <a:cs typeface="Times New Roman"/>
            </a:endParaRPr>
          </a:p>
          <a:p>
            <a:pPr marL="0" indent="0">
              <a:buNone/>
            </a:pPr>
            <a:r>
              <a:rPr lang="en-US" dirty="0" smtClean="0">
                <a:ea typeface="MS Mincho"/>
                <a:cs typeface="Times New Roman"/>
              </a:rPr>
              <a:t>1</a:t>
            </a:r>
            <a:r>
              <a:rPr lang="en-US" dirty="0">
                <a:ea typeface="MS Mincho"/>
                <a:cs typeface="Times New Roman"/>
              </a:rPr>
              <a:t>. Recognize the common words related to the       </a:t>
            </a:r>
            <a:br>
              <a:rPr lang="en-US" dirty="0">
                <a:ea typeface="MS Mincho"/>
                <a:cs typeface="Times New Roman"/>
              </a:rPr>
            </a:br>
            <a:r>
              <a:rPr lang="en-US" dirty="0">
                <a:ea typeface="MS Mincho"/>
                <a:cs typeface="Times New Roman"/>
              </a:rPr>
              <a:t>    Communicator Role</a:t>
            </a:r>
          </a:p>
          <a:p>
            <a:pPr marL="0" indent="0">
              <a:buNone/>
            </a:pPr>
            <a:r>
              <a:rPr lang="en-US" dirty="0">
                <a:ea typeface="MS Mincho"/>
                <a:cs typeface="Times New Roman"/>
              </a:rPr>
              <a:t>2. Apply key communication steps to </a:t>
            </a:r>
            <a:br>
              <a:rPr lang="en-US" dirty="0">
                <a:ea typeface="MS Mincho"/>
                <a:cs typeface="Times New Roman"/>
              </a:rPr>
            </a:br>
            <a:r>
              <a:rPr lang="en-US" dirty="0">
                <a:ea typeface="MS Mincho"/>
                <a:cs typeface="Times New Roman"/>
              </a:rPr>
              <a:t>    examples from day-to-day practice</a:t>
            </a:r>
          </a:p>
          <a:p>
            <a:pPr marL="0" indent="0">
              <a:buNone/>
            </a:pPr>
            <a:r>
              <a:rPr lang="en-US" dirty="0">
                <a:ea typeface="MS Mincho"/>
                <a:cs typeface="Times New Roman"/>
              </a:rPr>
              <a:t>3. Develop a personal communication  </a:t>
            </a:r>
            <a:br>
              <a:rPr lang="en-US" dirty="0">
                <a:ea typeface="MS Mincho"/>
                <a:cs typeface="Times New Roman"/>
              </a:rPr>
            </a:br>
            <a:r>
              <a:rPr lang="en-US" dirty="0">
                <a:ea typeface="MS Mincho"/>
                <a:cs typeface="Times New Roman"/>
              </a:rPr>
              <a:t>    resource for day-to-day practice</a:t>
            </a:r>
          </a:p>
          <a:p>
            <a:pPr marL="0" indent="0">
              <a:buNone/>
            </a:pPr>
            <a:endParaRPr lang="en-US" dirty="0">
              <a:ea typeface="MS Mincho"/>
              <a:cs typeface="Times New Roman"/>
            </a:endParaRPr>
          </a:p>
        </p:txBody>
      </p:sp>
    </p:spTree>
    <p:extLst>
      <p:ext uri="{BB962C8B-B14F-4D97-AF65-F5344CB8AC3E}">
        <p14:creationId xmlns:p14="http://schemas.microsoft.com/office/powerpoint/2010/main" val="2990254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16</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References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r>
              <a:rPr lang="en-US" sz="1800" dirty="0"/>
              <a:t>Neville A, Weston W, Martin D, Samson L, Feldman P, Wallace G, </a:t>
            </a:r>
            <a:r>
              <a:rPr lang="en-US" sz="1800" dirty="0" err="1"/>
              <a:t>Jamoulle</a:t>
            </a:r>
            <a:r>
              <a:rPr lang="en-US" sz="1800" dirty="0"/>
              <a:t> O, François J, </a:t>
            </a:r>
            <a:r>
              <a:rPr lang="en-US" sz="1800" dirty="0" err="1"/>
              <a:t>Lussier</a:t>
            </a:r>
            <a:r>
              <a:rPr lang="en-US" sz="1800" dirty="0"/>
              <a:t> M-T, Dojeiji S. Communicator. In: Frank JR, Snell L, </a:t>
            </a:r>
            <a:r>
              <a:rPr lang="en-US" sz="1800" dirty="0" err="1"/>
              <a:t>Sherbino</a:t>
            </a:r>
            <a:r>
              <a:rPr lang="en-US" sz="1800" dirty="0"/>
              <a:t> J</a:t>
            </a:r>
            <a:r>
              <a:rPr lang="en-US" sz="1800" dirty="0" smtClean="0"/>
              <a:t>, editors</a:t>
            </a:r>
            <a:r>
              <a:rPr lang="en-US" sz="1800" dirty="0"/>
              <a:t>. CanMEDS 2015 Physician Competency Framework. Ottawa: Royal College of Physicians and Surgeons of Canada; 2015. </a:t>
            </a:r>
            <a:endParaRPr lang="en-US" sz="1800" dirty="0" smtClean="0"/>
          </a:p>
          <a:p>
            <a:r>
              <a:rPr lang="en-US" sz="1800" dirty="0"/>
              <a:t>Kurtz S, Silverman J, Draper J. </a:t>
            </a:r>
            <a:r>
              <a:rPr lang="en-US" sz="1800" i="1" dirty="0"/>
              <a:t>Teaching and learning communication skills in medicine</a:t>
            </a:r>
            <a:r>
              <a:rPr lang="en-US" sz="1800" dirty="0"/>
              <a:t>. 2nd ed. London: Radcliffe Publishing. Copyright © 2005. </a:t>
            </a:r>
            <a:endParaRPr lang="en-US" sz="1800" dirty="0"/>
          </a:p>
        </p:txBody>
      </p:sp>
    </p:spTree>
    <p:extLst>
      <p:ext uri="{BB962C8B-B14F-4D97-AF65-F5344CB8AC3E}">
        <p14:creationId xmlns:p14="http://schemas.microsoft.com/office/powerpoint/2010/main" val="1252432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000" dirty="0" smtClean="0"/>
          </a:p>
          <a:p>
            <a:pPr marL="0" indent="0" algn="ctr">
              <a:buNone/>
            </a:pPr>
            <a:endParaRPr lang="en-US" sz="4000" dirty="0"/>
          </a:p>
          <a:p>
            <a:pPr marL="0" indent="0" algn="ctr">
              <a:buNone/>
            </a:pPr>
            <a:r>
              <a:rPr lang="en-US" sz="4000" dirty="0" smtClean="0"/>
              <a:t>Other Slides</a:t>
            </a:r>
            <a:endParaRPr lang="en-US" sz="4000"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17</a:t>
            </a:fld>
            <a:endParaRPr lang="en-US" sz="1400">
              <a:latin typeface="Arial" charset="0"/>
            </a:endParaRPr>
          </a:p>
        </p:txBody>
      </p:sp>
    </p:spTree>
    <p:extLst>
      <p:ext uri="{BB962C8B-B14F-4D97-AF65-F5344CB8AC3E}">
        <p14:creationId xmlns:p14="http://schemas.microsoft.com/office/powerpoint/2010/main" val="1490135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18</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Communicator Key </a:t>
            </a:r>
            <a:r>
              <a:rPr lang="en-US" dirty="0"/>
              <a:t>Competencies</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sz="2000" dirty="0" smtClean="0"/>
              <a:t>Physicians </a:t>
            </a:r>
            <a:r>
              <a:rPr lang="en-US" sz="2000" dirty="0"/>
              <a:t>are able to:</a:t>
            </a:r>
          </a:p>
          <a:p>
            <a:pPr marL="0" indent="0">
              <a:buNone/>
            </a:pPr>
            <a:r>
              <a:rPr lang="en-US" sz="2000" dirty="0"/>
              <a:t>1. Establish professional therapeutic relationships </a:t>
            </a:r>
            <a:r>
              <a:rPr lang="en-US" sz="2000" dirty="0" smtClean="0"/>
              <a:t>with </a:t>
            </a:r>
            <a:br>
              <a:rPr lang="en-US" sz="2000" dirty="0" smtClean="0"/>
            </a:br>
            <a:r>
              <a:rPr lang="en-US" sz="2000" dirty="0" smtClean="0"/>
              <a:t>    patients </a:t>
            </a:r>
            <a:r>
              <a:rPr lang="en-US" sz="2000" dirty="0"/>
              <a:t>and their families</a:t>
            </a:r>
          </a:p>
          <a:p>
            <a:pPr marL="0" indent="0">
              <a:buNone/>
            </a:pPr>
            <a:r>
              <a:rPr lang="en-US" sz="2000" dirty="0"/>
              <a:t>2. Elicit and synthesize accurate and relevant </a:t>
            </a:r>
            <a:r>
              <a:rPr lang="en-US" sz="2000" dirty="0" smtClean="0"/>
              <a:t/>
            </a:r>
            <a:br>
              <a:rPr lang="en-US" sz="2000" dirty="0" smtClean="0"/>
            </a:br>
            <a:r>
              <a:rPr lang="en-US" sz="2000" dirty="0" smtClean="0"/>
              <a:t>    information, incorporating </a:t>
            </a:r>
            <a:r>
              <a:rPr lang="en-US" sz="2000" dirty="0"/>
              <a:t>the perspectives of patients </a:t>
            </a:r>
            <a:r>
              <a:rPr lang="en-US" sz="2000" dirty="0" smtClean="0"/>
              <a:t/>
            </a:r>
            <a:br>
              <a:rPr lang="en-US" sz="2000" dirty="0" smtClean="0"/>
            </a:br>
            <a:r>
              <a:rPr lang="en-US" sz="2000" dirty="0" smtClean="0"/>
              <a:t>    and their </a:t>
            </a:r>
            <a:r>
              <a:rPr lang="en-US" sz="2000" dirty="0"/>
              <a:t>families</a:t>
            </a:r>
          </a:p>
          <a:p>
            <a:pPr marL="0" indent="0">
              <a:buNone/>
            </a:pPr>
            <a:r>
              <a:rPr lang="en-US" sz="2000" dirty="0"/>
              <a:t>3. Share health care information and plans with </a:t>
            </a:r>
            <a:r>
              <a:rPr lang="en-US" sz="2000" dirty="0" smtClean="0"/>
              <a:t>patients </a:t>
            </a:r>
            <a:br>
              <a:rPr lang="en-US" sz="2000" dirty="0" smtClean="0"/>
            </a:br>
            <a:r>
              <a:rPr lang="en-US" sz="2000" dirty="0" smtClean="0"/>
              <a:t>    and </a:t>
            </a:r>
            <a:r>
              <a:rPr lang="en-US" sz="2000" dirty="0"/>
              <a:t>their families</a:t>
            </a:r>
          </a:p>
          <a:p>
            <a:pPr marL="0" indent="0">
              <a:buNone/>
            </a:pPr>
            <a:r>
              <a:rPr lang="en-US" sz="2000" dirty="0"/>
              <a:t>4. Engage patients and their families in developing </a:t>
            </a:r>
            <a:r>
              <a:rPr lang="en-US" sz="2000" dirty="0" smtClean="0"/>
              <a:t>plans </a:t>
            </a:r>
            <a:br>
              <a:rPr lang="en-US" sz="2000" dirty="0" smtClean="0"/>
            </a:br>
            <a:r>
              <a:rPr lang="en-US" sz="2000" dirty="0" smtClean="0"/>
              <a:t>    that </a:t>
            </a:r>
            <a:r>
              <a:rPr lang="en-US" sz="2000" dirty="0"/>
              <a:t>reflect the patient’s health care needs and goals</a:t>
            </a:r>
          </a:p>
          <a:p>
            <a:pPr marL="0" indent="0">
              <a:buNone/>
            </a:pPr>
            <a:r>
              <a:rPr lang="en-US" sz="2000" dirty="0"/>
              <a:t>5. Document and share written and electronic </a:t>
            </a:r>
            <a:r>
              <a:rPr lang="en-US" sz="2000" dirty="0" smtClean="0"/>
              <a:t/>
            </a:r>
            <a:br>
              <a:rPr lang="en-US" sz="2000" dirty="0" smtClean="0"/>
            </a:br>
            <a:r>
              <a:rPr lang="en-US" sz="2000" dirty="0" smtClean="0"/>
              <a:t>    information about </a:t>
            </a:r>
            <a:r>
              <a:rPr lang="en-US" sz="2000" dirty="0"/>
              <a:t>the medical encounter to optimize </a:t>
            </a:r>
            <a:r>
              <a:rPr lang="en-US" sz="2000" dirty="0" smtClean="0"/>
              <a:t/>
            </a:r>
            <a:br>
              <a:rPr lang="en-US" sz="2000" dirty="0" smtClean="0"/>
            </a:br>
            <a:r>
              <a:rPr lang="en-US" sz="2000" dirty="0" smtClean="0"/>
              <a:t>    clinical decision-making</a:t>
            </a:r>
            <a:r>
              <a:rPr lang="en-US" sz="2000" dirty="0"/>
              <a:t>, patient safety, </a:t>
            </a:r>
            <a:r>
              <a:rPr lang="en-US" sz="2000" dirty="0" smtClean="0"/>
              <a:t/>
            </a:r>
            <a:br>
              <a:rPr lang="en-US" sz="2000" dirty="0" smtClean="0"/>
            </a:br>
            <a:r>
              <a:rPr lang="en-US" sz="2000" dirty="0" smtClean="0"/>
              <a:t>    confidentiality</a:t>
            </a:r>
            <a:r>
              <a:rPr lang="en-US" sz="2000" dirty="0"/>
              <a:t>, </a:t>
            </a:r>
            <a:r>
              <a:rPr lang="en-US" sz="2000" dirty="0" smtClean="0"/>
              <a:t>and privacy</a:t>
            </a:r>
            <a:endParaRPr lang="en-US" sz="2000" dirty="0"/>
          </a:p>
        </p:txBody>
      </p:sp>
    </p:spTree>
    <p:extLst>
      <p:ext uri="{BB962C8B-B14F-4D97-AF65-F5344CB8AC3E}">
        <p14:creationId xmlns:p14="http://schemas.microsoft.com/office/powerpoint/2010/main" val="434019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19</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Communicator</a:t>
            </a:r>
            <a:br>
              <a:rPr lang="en-US" dirty="0" smtClean="0"/>
            </a:br>
            <a:r>
              <a:rPr lang="en-US" dirty="0" smtClean="0"/>
              <a:t> Key </a:t>
            </a:r>
            <a:r>
              <a:rPr lang="en-US" dirty="0"/>
              <a:t>Competency 1</a:t>
            </a:r>
          </a:p>
        </p:txBody>
      </p:sp>
      <p:sp>
        <p:nvSpPr>
          <p:cNvPr id="20486" name="Rectangle 6"/>
          <p:cNvSpPr>
            <a:spLocks noGrp="1" noChangeArrowheads="1"/>
          </p:cNvSpPr>
          <p:nvPr>
            <p:ph type="body" idx="1"/>
          </p:nvPr>
        </p:nvSpPr>
        <p:spPr>
          <a:xfrm>
            <a:off x="683568" y="1340768"/>
            <a:ext cx="8352928" cy="5106888"/>
          </a:xfrm>
        </p:spPr>
        <p:txBody>
          <a:bodyPr/>
          <a:lstStyle/>
          <a:p>
            <a:pPr marL="0" indent="0">
              <a:buNone/>
            </a:pPr>
            <a:r>
              <a:rPr lang="en-US" sz="1600" dirty="0" smtClean="0"/>
              <a:t>Physicians </a:t>
            </a:r>
            <a:r>
              <a:rPr lang="en-US" sz="1600" dirty="0"/>
              <a:t>are able to:</a:t>
            </a:r>
          </a:p>
          <a:p>
            <a:pPr marL="0" indent="0">
              <a:buNone/>
            </a:pPr>
            <a:r>
              <a:rPr lang="en-US" sz="1600" dirty="0"/>
              <a:t>1. Establish professional </a:t>
            </a:r>
            <a:r>
              <a:rPr lang="en-US" sz="1600" dirty="0" smtClean="0"/>
              <a:t>therapeutic relationships </a:t>
            </a:r>
            <a:r>
              <a:rPr lang="en-US" sz="1600" dirty="0"/>
              <a:t>with patients and </a:t>
            </a:r>
            <a:r>
              <a:rPr lang="en-US" sz="1600" dirty="0" smtClean="0"/>
              <a:t/>
            </a:r>
            <a:br>
              <a:rPr lang="en-US" sz="1600" dirty="0" smtClean="0"/>
            </a:br>
            <a:r>
              <a:rPr lang="en-US" sz="1600" dirty="0" smtClean="0"/>
              <a:t>    their families</a:t>
            </a:r>
            <a:endParaRPr lang="en-US" sz="1600" dirty="0"/>
          </a:p>
          <a:p>
            <a:pPr marL="0" indent="0">
              <a:buNone/>
            </a:pPr>
            <a:r>
              <a:rPr lang="en-US" sz="1600" dirty="0"/>
              <a:t>	1.1 Communicate using a patient-</a:t>
            </a:r>
            <a:r>
              <a:rPr lang="en-US" sz="1600" dirty="0" err="1"/>
              <a:t>centred</a:t>
            </a:r>
            <a:r>
              <a:rPr lang="en-US" sz="1600" dirty="0"/>
              <a:t> approach that </a:t>
            </a:r>
            <a:r>
              <a:rPr lang="en-US" sz="1600" dirty="0" smtClean="0"/>
              <a:t/>
            </a:r>
            <a:br>
              <a:rPr lang="en-US" sz="1600" dirty="0" smtClean="0"/>
            </a:br>
            <a:r>
              <a:rPr lang="en-US" sz="1600" dirty="0" smtClean="0"/>
              <a:t>	      encourages patient trust </a:t>
            </a:r>
            <a:r>
              <a:rPr lang="en-US" sz="1600" dirty="0"/>
              <a:t>and autonomy and is </a:t>
            </a:r>
            <a:r>
              <a:rPr lang="en-US" sz="1600" dirty="0" smtClean="0"/>
              <a:t/>
            </a:r>
            <a:br>
              <a:rPr lang="en-US" sz="1600" dirty="0" smtClean="0"/>
            </a:br>
            <a:r>
              <a:rPr lang="en-US" sz="1600" dirty="0" smtClean="0"/>
              <a:t>	      characterized </a:t>
            </a:r>
            <a:r>
              <a:rPr lang="en-US" sz="1600" dirty="0"/>
              <a:t>by empathy, respect, </a:t>
            </a:r>
            <a:r>
              <a:rPr lang="en-US" sz="1600" dirty="0" smtClean="0"/>
              <a:t>and compassion</a:t>
            </a:r>
            <a:endParaRPr lang="en-US" sz="1600" dirty="0"/>
          </a:p>
          <a:p>
            <a:pPr marL="0" indent="0">
              <a:buNone/>
            </a:pPr>
            <a:r>
              <a:rPr lang="en-US" sz="1600" dirty="0" smtClean="0"/>
              <a:t>	1.2 </a:t>
            </a:r>
            <a:r>
              <a:rPr lang="en-US" sz="1600" dirty="0"/>
              <a:t>Optimize the physical environment for patient comfort, </a:t>
            </a:r>
            <a:r>
              <a:rPr lang="en-US" sz="1600" dirty="0" smtClean="0"/>
              <a:t/>
            </a:r>
            <a:br>
              <a:rPr lang="en-US" sz="1600" dirty="0" smtClean="0"/>
            </a:br>
            <a:r>
              <a:rPr lang="en-US" sz="1600" dirty="0" smtClean="0"/>
              <a:t>	      dignity</a:t>
            </a:r>
            <a:r>
              <a:rPr lang="en-US" sz="1600" dirty="0"/>
              <a:t>, privacy</a:t>
            </a:r>
            <a:r>
              <a:rPr lang="en-US" sz="1600" dirty="0" smtClean="0"/>
              <a:t>, engagement</a:t>
            </a:r>
            <a:r>
              <a:rPr lang="en-US" sz="1600" dirty="0"/>
              <a:t>, and safety</a:t>
            </a:r>
          </a:p>
          <a:p>
            <a:pPr marL="0" indent="0">
              <a:buNone/>
            </a:pPr>
            <a:r>
              <a:rPr lang="en-US" sz="1600" dirty="0" smtClean="0"/>
              <a:t>	1.3 </a:t>
            </a:r>
            <a:r>
              <a:rPr lang="en-US" sz="1600" dirty="0"/>
              <a:t>Recognize when the values, biases, or perspectives of </a:t>
            </a:r>
            <a:r>
              <a:rPr lang="en-US" sz="1600" dirty="0" smtClean="0"/>
              <a:t/>
            </a:r>
            <a:br>
              <a:rPr lang="en-US" sz="1600" dirty="0" smtClean="0"/>
            </a:br>
            <a:r>
              <a:rPr lang="en-US" sz="1600" dirty="0" smtClean="0"/>
              <a:t>	      patients, physicians</a:t>
            </a:r>
            <a:r>
              <a:rPr lang="en-US" sz="1600" dirty="0"/>
              <a:t>, or other health care professionals </a:t>
            </a:r>
            <a:r>
              <a:rPr lang="en-US" sz="1600" dirty="0" smtClean="0"/>
              <a:t/>
            </a:r>
            <a:br>
              <a:rPr lang="en-US" sz="1600" dirty="0" smtClean="0"/>
            </a:br>
            <a:r>
              <a:rPr lang="en-US" sz="1600" dirty="0" smtClean="0"/>
              <a:t>	      may </a:t>
            </a:r>
            <a:r>
              <a:rPr lang="en-US" sz="1600" dirty="0"/>
              <a:t>have an impact on </a:t>
            </a:r>
            <a:r>
              <a:rPr lang="en-US" sz="1600" dirty="0" smtClean="0"/>
              <a:t>the quality </a:t>
            </a:r>
            <a:r>
              <a:rPr lang="en-US" sz="1600" dirty="0"/>
              <a:t>of care, and modify </a:t>
            </a:r>
            <a:r>
              <a:rPr lang="en-US" sz="1600" dirty="0" smtClean="0"/>
              <a:t/>
            </a:r>
            <a:br>
              <a:rPr lang="en-US" sz="1600" dirty="0" smtClean="0"/>
            </a:br>
            <a:r>
              <a:rPr lang="en-US" sz="1600" dirty="0" smtClean="0"/>
              <a:t>	      the </a:t>
            </a:r>
            <a:r>
              <a:rPr lang="en-US" sz="1600" dirty="0"/>
              <a:t>approach to the patient accordingly</a:t>
            </a:r>
          </a:p>
          <a:p>
            <a:pPr marL="0" indent="0">
              <a:buNone/>
            </a:pPr>
            <a:r>
              <a:rPr lang="en-US" sz="1600" dirty="0" smtClean="0"/>
              <a:t>	1.4 </a:t>
            </a:r>
            <a:r>
              <a:rPr lang="en-US" sz="1600" dirty="0"/>
              <a:t>Respond to a patient’s non-verbal </a:t>
            </a:r>
            <a:r>
              <a:rPr lang="en-US" sz="1600" dirty="0" err="1"/>
              <a:t>behaviours</a:t>
            </a:r>
            <a:r>
              <a:rPr lang="en-US" sz="1600" dirty="0"/>
              <a:t> to enhance </a:t>
            </a:r>
            <a:r>
              <a:rPr lang="en-US" sz="1600" dirty="0" smtClean="0"/>
              <a:t/>
            </a:r>
            <a:br>
              <a:rPr lang="en-US" sz="1600" dirty="0" smtClean="0"/>
            </a:br>
            <a:r>
              <a:rPr lang="en-US" sz="1600" dirty="0" smtClean="0"/>
              <a:t>	      communication </a:t>
            </a:r>
          </a:p>
          <a:p>
            <a:pPr marL="0" indent="0">
              <a:buNone/>
            </a:pPr>
            <a:r>
              <a:rPr lang="en-US" sz="1600" dirty="0"/>
              <a:t>	</a:t>
            </a:r>
            <a:r>
              <a:rPr lang="en-US" sz="1600" dirty="0" smtClean="0"/>
              <a:t>1.5 </a:t>
            </a:r>
            <a:r>
              <a:rPr lang="en-US" sz="1600" dirty="0"/>
              <a:t>Manage disagreements and emotionally charged </a:t>
            </a:r>
            <a:r>
              <a:rPr lang="en-US" sz="1600" dirty="0" smtClean="0"/>
              <a:t/>
            </a:r>
            <a:br>
              <a:rPr lang="en-US" sz="1600" dirty="0" smtClean="0"/>
            </a:br>
            <a:r>
              <a:rPr lang="en-US" sz="1600" dirty="0" smtClean="0"/>
              <a:t>	      conversations</a:t>
            </a:r>
            <a:endParaRPr lang="en-US" sz="1600" dirty="0"/>
          </a:p>
          <a:p>
            <a:pPr marL="0" indent="0">
              <a:buNone/>
            </a:pPr>
            <a:r>
              <a:rPr lang="en-US" sz="1600" dirty="0" smtClean="0"/>
              <a:t>	1.6 </a:t>
            </a:r>
            <a:r>
              <a:rPr lang="en-US" sz="1600" dirty="0"/>
              <a:t>Adapt to the unique needs and preferences of each patient </a:t>
            </a:r>
            <a:r>
              <a:rPr lang="en-US" sz="1600" dirty="0" smtClean="0"/>
              <a:t/>
            </a:r>
            <a:br>
              <a:rPr lang="en-US" sz="1600" dirty="0" smtClean="0"/>
            </a:br>
            <a:r>
              <a:rPr lang="en-US" sz="1600" dirty="0" smtClean="0"/>
              <a:t>	      and </a:t>
            </a:r>
            <a:r>
              <a:rPr lang="en-US" sz="1600" dirty="0"/>
              <a:t>to his </a:t>
            </a:r>
            <a:r>
              <a:rPr lang="en-US" sz="1600" dirty="0" smtClean="0"/>
              <a:t>or her </a:t>
            </a:r>
            <a:r>
              <a:rPr lang="en-US" sz="1600" dirty="0"/>
              <a:t>clinical condition and circumstance</a:t>
            </a:r>
            <a:r>
              <a:rPr lang="en-US" sz="1800" dirty="0"/>
              <a:t>s</a:t>
            </a:r>
            <a:endParaRPr lang="en-US" sz="1800" dirty="0"/>
          </a:p>
        </p:txBody>
      </p:sp>
    </p:spTree>
    <p:extLst>
      <p:ext uri="{BB962C8B-B14F-4D97-AF65-F5344CB8AC3E}">
        <p14:creationId xmlns:p14="http://schemas.microsoft.com/office/powerpoint/2010/main" val="280048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2</a:t>
            </a:fld>
            <a:endParaRPr lang="en-US" sz="1400">
              <a:latin typeface="Arial" charset="0"/>
            </a:endParaRPr>
          </a:p>
        </p:txBody>
      </p:sp>
      <p:sp>
        <p:nvSpPr>
          <p:cNvPr id="7208" name="Rectangle 40"/>
          <p:cNvSpPr>
            <a:spLocks noGrp="1" noChangeArrowheads="1"/>
          </p:cNvSpPr>
          <p:nvPr>
            <p:ph type="title"/>
          </p:nvPr>
        </p:nvSpPr>
        <p:spPr/>
        <p:txBody>
          <a:bodyPr/>
          <a:lstStyle/>
          <a:p>
            <a:pPr marL="0" indent="0"/>
            <a:endParaRPr lang="en-US" dirty="0"/>
          </a:p>
        </p:txBody>
      </p:sp>
      <p:sp>
        <p:nvSpPr>
          <p:cNvPr id="7209" name="Rectangle 41"/>
          <p:cNvSpPr>
            <a:spLocks noGrp="1" noChangeArrowheads="1"/>
          </p:cNvSpPr>
          <p:nvPr>
            <p:ph type="body" idx="1"/>
          </p:nvPr>
        </p:nvSpPr>
        <p:spPr/>
        <p:txBody>
          <a:bodyPr/>
          <a:lstStyle/>
          <a:p>
            <a:pPr marL="0" indent="0">
              <a:buNone/>
            </a:pPr>
            <a:r>
              <a:rPr lang="en-CA" sz="2000" dirty="0" smtClean="0"/>
              <a:t>The </a:t>
            </a:r>
            <a:r>
              <a:rPr lang="en-CA" sz="2000" dirty="0"/>
              <a:t>unmodified content below was created for the </a:t>
            </a:r>
            <a:r>
              <a:rPr lang="en-CA" sz="2000" i="1" dirty="0"/>
              <a:t>CanMEDS Teaching and Assessment Tools Guide </a:t>
            </a:r>
            <a:r>
              <a:rPr lang="en-CA" sz="2000" dirty="0"/>
              <a:t>by </a:t>
            </a:r>
            <a:r>
              <a:rPr lang="en-CA" sz="2000" dirty="0" smtClean="0"/>
              <a:t>S Glover </a:t>
            </a:r>
            <a:r>
              <a:rPr lang="en-CA" sz="2000" dirty="0" smtClean="0"/>
              <a:t>Takahashi and </a:t>
            </a:r>
            <a:r>
              <a:rPr lang="en-CA" sz="2000" dirty="0"/>
              <a:t>is owned by the Royal College of Physicians and Surgeons of Canada. You may use, reproduce and modify the content for your own non-commercial purposes provided that your modifications are clearly indicated and you provide attribution to the Royal College.  The Royal College may revoke this permission at any time by providing written notice.  </a:t>
            </a:r>
            <a:endParaRPr lang="en-US" sz="2000" dirty="0"/>
          </a:p>
          <a:p>
            <a:pPr marL="0" indent="0">
              <a:buNone/>
            </a:pPr>
            <a:r>
              <a:rPr lang="en-CA" sz="2000" b="1" u="sng" dirty="0"/>
              <a:t>NOTICE:  The content below may have been modified from its original form and may not represent the opinion or views of the Royal College</a:t>
            </a:r>
            <a:r>
              <a:rPr lang="en-CA" sz="2000" b="1" u="sng" dirty="0" smtClean="0"/>
              <a:t>.</a:t>
            </a:r>
            <a:endParaRPr lang="en-US" sz="2000" dirty="0"/>
          </a:p>
        </p:txBody>
      </p:sp>
    </p:spTree>
    <p:extLst>
      <p:ext uri="{BB962C8B-B14F-4D97-AF65-F5344CB8AC3E}">
        <p14:creationId xmlns:p14="http://schemas.microsoft.com/office/powerpoint/2010/main" val="100863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20</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Communicator</a:t>
            </a:r>
            <a:br>
              <a:rPr lang="en-US" dirty="0" smtClean="0"/>
            </a:br>
            <a:r>
              <a:rPr lang="en-US" dirty="0" smtClean="0"/>
              <a:t> Key </a:t>
            </a:r>
            <a:r>
              <a:rPr lang="en-US" dirty="0"/>
              <a:t>Competency </a:t>
            </a:r>
            <a:r>
              <a:rPr lang="en-US" dirty="0" smtClean="0"/>
              <a:t>2</a:t>
            </a:r>
            <a:endParaRPr lang="en-US" dirty="0"/>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a:t>2. Elicit and synthesize accurate </a:t>
            </a:r>
            <a:r>
              <a:rPr lang="en-US" sz="1800" dirty="0" smtClean="0"/>
              <a:t>and relevant </a:t>
            </a:r>
            <a:r>
              <a:rPr lang="en-US" sz="1800" dirty="0"/>
              <a:t>information, </a:t>
            </a:r>
            <a:r>
              <a:rPr lang="en-US" sz="1800" dirty="0" smtClean="0"/>
              <a:t/>
            </a:r>
            <a:br>
              <a:rPr lang="en-US" sz="1800" dirty="0" smtClean="0"/>
            </a:br>
            <a:r>
              <a:rPr lang="en-US" sz="1800" dirty="0" smtClean="0"/>
              <a:t>    incorporating the </a:t>
            </a:r>
            <a:r>
              <a:rPr lang="en-US" sz="1800" dirty="0"/>
              <a:t>perspectives of patients </a:t>
            </a:r>
            <a:r>
              <a:rPr lang="en-US" sz="1800" dirty="0" smtClean="0"/>
              <a:t>and their families</a:t>
            </a:r>
          </a:p>
          <a:p>
            <a:pPr marL="0" indent="0">
              <a:buNone/>
            </a:pPr>
            <a:r>
              <a:rPr lang="en-US" sz="1800" dirty="0"/>
              <a:t>	2.1 Use patient-</a:t>
            </a:r>
            <a:r>
              <a:rPr lang="en-US" sz="1800" dirty="0" err="1"/>
              <a:t>centred</a:t>
            </a:r>
            <a:r>
              <a:rPr lang="en-US" sz="1800" dirty="0"/>
              <a:t> interviewing skills to effectively </a:t>
            </a:r>
            <a:r>
              <a:rPr lang="en-US" sz="1800" dirty="0" smtClean="0"/>
              <a:t>	      gather relevant biomedical </a:t>
            </a:r>
            <a:r>
              <a:rPr lang="en-US" sz="1800" dirty="0"/>
              <a:t>and psychosocial </a:t>
            </a:r>
            <a:r>
              <a:rPr lang="en-US" sz="1800" dirty="0" smtClean="0"/>
              <a:t/>
            </a:r>
            <a:br>
              <a:rPr lang="en-US" sz="1800" dirty="0" smtClean="0"/>
            </a:br>
            <a:r>
              <a:rPr lang="en-US" sz="1800" dirty="0" smtClean="0"/>
              <a:t>	      information</a:t>
            </a:r>
            <a:endParaRPr lang="en-US" sz="1800" dirty="0"/>
          </a:p>
          <a:p>
            <a:pPr marL="0" indent="0">
              <a:buNone/>
            </a:pPr>
            <a:r>
              <a:rPr lang="en-US" sz="1800" dirty="0" smtClean="0"/>
              <a:t>	2.2 </a:t>
            </a:r>
            <a:r>
              <a:rPr lang="en-US" sz="1800" dirty="0"/>
              <a:t>Provide a clear structure for and manage the </a:t>
            </a:r>
            <a:r>
              <a:rPr lang="en-US" sz="1800" dirty="0" err="1"/>
              <a:t>fl</a:t>
            </a:r>
            <a:r>
              <a:rPr lang="en-US" sz="1800" dirty="0"/>
              <a:t> </a:t>
            </a:r>
            <a:r>
              <a:rPr lang="en-US" sz="1800" dirty="0" err="1"/>
              <a:t>ow</a:t>
            </a:r>
            <a:r>
              <a:rPr lang="en-US" sz="1800" dirty="0"/>
              <a:t> of </a:t>
            </a:r>
            <a:r>
              <a:rPr lang="en-US" sz="1800" dirty="0" smtClean="0"/>
              <a:t/>
            </a:r>
            <a:br>
              <a:rPr lang="en-US" sz="1800" dirty="0" smtClean="0"/>
            </a:br>
            <a:r>
              <a:rPr lang="en-US" sz="1800" dirty="0" smtClean="0"/>
              <a:t>	      an </a:t>
            </a:r>
            <a:r>
              <a:rPr lang="en-US" sz="1800" dirty="0"/>
              <a:t>entire </a:t>
            </a:r>
            <a:r>
              <a:rPr lang="en-US" sz="1800" dirty="0" smtClean="0"/>
              <a:t>patient encounter</a:t>
            </a:r>
            <a:endParaRPr lang="en-US" sz="1800" dirty="0"/>
          </a:p>
          <a:p>
            <a:pPr marL="0" indent="0">
              <a:buNone/>
            </a:pPr>
            <a:r>
              <a:rPr lang="en-US" sz="1800" dirty="0" smtClean="0"/>
              <a:t>	2.3 </a:t>
            </a:r>
            <a:r>
              <a:rPr lang="en-US" sz="1800" dirty="0"/>
              <a:t>Seek and synthesize relevant information from other </a:t>
            </a:r>
            <a:r>
              <a:rPr lang="en-US" sz="1800" dirty="0" smtClean="0"/>
              <a:t/>
            </a:r>
            <a:br>
              <a:rPr lang="en-US" sz="1800" dirty="0" smtClean="0"/>
            </a:br>
            <a:r>
              <a:rPr lang="en-US" sz="1800" dirty="0" smtClean="0"/>
              <a:t>	      sources</a:t>
            </a:r>
            <a:r>
              <a:rPr lang="en-US" sz="1800" dirty="0"/>
              <a:t>, </a:t>
            </a:r>
            <a:r>
              <a:rPr lang="en-US" sz="1800" dirty="0" smtClean="0"/>
              <a:t>including the </a:t>
            </a:r>
            <a:r>
              <a:rPr lang="en-US" sz="1800" dirty="0"/>
              <a:t>patient’s family, with the </a:t>
            </a:r>
            <a:r>
              <a:rPr lang="en-US" sz="1800" dirty="0" smtClean="0"/>
              <a:t>	 	      patient’s consent</a:t>
            </a:r>
            <a:endParaRPr lang="en-US" sz="1800" dirty="0"/>
          </a:p>
        </p:txBody>
      </p:sp>
    </p:spTree>
    <p:extLst>
      <p:ext uri="{BB962C8B-B14F-4D97-AF65-F5344CB8AC3E}">
        <p14:creationId xmlns:p14="http://schemas.microsoft.com/office/powerpoint/2010/main" val="37210394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21</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Communicator</a:t>
            </a:r>
            <a:br>
              <a:rPr lang="en-US" dirty="0" smtClean="0"/>
            </a:br>
            <a:r>
              <a:rPr lang="en-US" dirty="0" smtClean="0"/>
              <a:t> Key </a:t>
            </a:r>
            <a:r>
              <a:rPr lang="en-US" dirty="0"/>
              <a:t>Competency </a:t>
            </a:r>
            <a:r>
              <a:rPr lang="en-US" dirty="0" smtClean="0"/>
              <a:t>3</a:t>
            </a:r>
            <a:endParaRPr lang="en-US" dirty="0"/>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a:t>3. Share health care </a:t>
            </a:r>
            <a:r>
              <a:rPr lang="en-US" sz="1800" dirty="0" smtClean="0"/>
              <a:t>information and </a:t>
            </a:r>
            <a:r>
              <a:rPr lang="en-US" sz="1800" dirty="0"/>
              <a:t>plans with patients and </a:t>
            </a:r>
            <a:r>
              <a:rPr lang="en-US" sz="1800" dirty="0" smtClean="0"/>
              <a:t>their families	</a:t>
            </a:r>
          </a:p>
          <a:p>
            <a:pPr marL="0" indent="0">
              <a:buNone/>
            </a:pPr>
            <a:r>
              <a:rPr lang="en-US" sz="1800" dirty="0"/>
              <a:t>	3.1 Share information and explanations that are clear, </a:t>
            </a:r>
            <a:r>
              <a:rPr lang="en-US" sz="1800" dirty="0" smtClean="0"/>
              <a:t>	 </a:t>
            </a:r>
            <a:br>
              <a:rPr lang="en-US" sz="1800" dirty="0" smtClean="0"/>
            </a:br>
            <a:r>
              <a:rPr lang="en-US" sz="1800" dirty="0" smtClean="0"/>
              <a:t> 	      accurate</a:t>
            </a:r>
            <a:r>
              <a:rPr lang="en-US" sz="1800" dirty="0"/>
              <a:t>, and timely</a:t>
            </a:r>
            <a:r>
              <a:rPr lang="en-US" sz="1800" dirty="0" smtClean="0"/>
              <a:t>, while </a:t>
            </a:r>
            <a:r>
              <a:rPr lang="en-US" sz="1800" dirty="0"/>
              <a:t>checking for patient and </a:t>
            </a:r>
            <a:r>
              <a:rPr lang="en-US" sz="1800" dirty="0" smtClean="0"/>
              <a:t>	      family </a:t>
            </a:r>
            <a:r>
              <a:rPr lang="en-US" sz="1800" dirty="0"/>
              <a:t>understanding</a:t>
            </a:r>
          </a:p>
          <a:p>
            <a:pPr marL="0" indent="0">
              <a:buNone/>
            </a:pPr>
            <a:r>
              <a:rPr lang="en-US" sz="1800" dirty="0" smtClean="0"/>
              <a:t>	3.2 </a:t>
            </a:r>
            <a:r>
              <a:rPr lang="en-US" sz="1800" dirty="0"/>
              <a:t>Disclose harmful patient safety incidents to patients </a:t>
            </a:r>
            <a:r>
              <a:rPr lang="en-US" sz="1800" dirty="0" smtClean="0"/>
              <a:t>	      and </a:t>
            </a:r>
            <a:r>
              <a:rPr lang="en-US" sz="1800" dirty="0"/>
              <a:t>their </a:t>
            </a:r>
            <a:r>
              <a:rPr lang="en-US" sz="1800" dirty="0" smtClean="0"/>
              <a:t>families accurately </a:t>
            </a:r>
            <a:r>
              <a:rPr lang="en-US" sz="1800" dirty="0"/>
              <a:t>and appropriately</a:t>
            </a:r>
            <a:endParaRPr lang="en-US" sz="1800" dirty="0"/>
          </a:p>
        </p:txBody>
      </p:sp>
    </p:spTree>
    <p:extLst>
      <p:ext uri="{BB962C8B-B14F-4D97-AF65-F5344CB8AC3E}">
        <p14:creationId xmlns:p14="http://schemas.microsoft.com/office/powerpoint/2010/main" val="12533522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22</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Communicator</a:t>
            </a:r>
            <a:br>
              <a:rPr lang="en-US" dirty="0" smtClean="0"/>
            </a:br>
            <a:r>
              <a:rPr lang="en-US" dirty="0" smtClean="0"/>
              <a:t> Key </a:t>
            </a:r>
            <a:r>
              <a:rPr lang="en-US" dirty="0"/>
              <a:t>Competency 4</a:t>
            </a:r>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smtClean="0"/>
              <a:t>4</a:t>
            </a:r>
            <a:r>
              <a:rPr lang="en-US" sz="1800" dirty="0"/>
              <a:t>. Engage patients and their </a:t>
            </a:r>
            <a:r>
              <a:rPr lang="en-US" sz="1800" dirty="0" smtClean="0"/>
              <a:t>families in </a:t>
            </a:r>
            <a:r>
              <a:rPr lang="en-US" sz="1800" dirty="0"/>
              <a:t>developing plans that </a:t>
            </a:r>
            <a:r>
              <a:rPr lang="en-US" sz="1800" dirty="0" smtClean="0"/>
              <a:t/>
            </a:r>
            <a:br>
              <a:rPr lang="en-US" sz="1800" dirty="0" smtClean="0"/>
            </a:br>
            <a:r>
              <a:rPr lang="en-US" sz="1800" dirty="0" smtClean="0"/>
              <a:t>    reflect the </a:t>
            </a:r>
            <a:r>
              <a:rPr lang="en-US" sz="1800" dirty="0"/>
              <a:t>patient’s health care needs </a:t>
            </a:r>
            <a:r>
              <a:rPr lang="en-US" sz="1800" dirty="0" smtClean="0"/>
              <a:t>and goals</a:t>
            </a:r>
            <a:endParaRPr lang="en-US" sz="1800" dirty="0"/>
          </a:p>
          <a:p>
            <a:pPr marL="0" indent="0">
              <a:buNone/>
            </a:pPr>
            <a:r>
              <a:rPr lang="en-US" sz="1800" dirty="0"/>
              <a:t>	4.1 Facilitate discussions with patients and their families </a:t>
            </a:r>
            <a:r>
              <a:rPr lang="en-US" sz="1800" dirty="0" smtClean="0"/>
              <a:t>	      in </a:t>
            </a:r>
            <a:r>
              <a:rPr lang="en-US" sz="1800" dirty="0"/>
              <a:t>a way that </a:t>
            </a:r>
            <a:r>
              <a:rPr lang="en-US" sz="1800" dirty="0" smtClean="0"/>
              <a:t>is respectful</a:t>
            </a:r>
            <a:r>
              <a:rPr lang="en-US" sz="1800" dirty="0"/>
              <a:t>, non-judgmental, and </a:t>
            </a:r>
            <a:r>
              <a:rPr lang="en-US" sz="1800" dirty="0" smtClean="0"/>
              <a:t/>
            </a:r>
            <a:br>
              <a:rPr lang="en-US" sz="1800" dirty="0" smtClean="0"/>
            </a:br>
            <a:r>
              <a:rPr lang="en-US" sz="1800" dirty="0" smtClean="0"/>
              <a:t>	      culturally </a:t>
            </a:r>
            <a:r>
              <a:rPr lang="en-US" sz="1800" dirty="0"/>
              <a:t>safe</a:t>
            </a:r>
          </a:p>
          <a:p>
            <a:pPr marL="0" indent="0">
              <a:buNone/>
            </a:pPr>
            <a:r>
              <a:rPr lang="en-US" sz="1800" dirty="0" smtClean="0"/>
              <a:t>	4.2 </a:t>
            </a:r>
            <a:r>
              <a:rPr lang="en-US" sz="1800" dirty="0"/>
              <a:t>Assist patients and their families to identify, access, </a:t>
            </a:r>
            <a:r>
              <a:rPr lang="en-US" sz="1800" dirty="0" smtClean="0"/>
              <a:t>	      and </a:t>
            </a:r>
            <a:r>
              <a:rPr lang="en-US" sz="1800" dirty="0"/>
              <a:t>make use </a:t>
            </a:r>
            <a:r>
              <a:rPr lang="en-US" sz="1800" dirty="0" smtClean="0"/>
              <a:t>of information </a:t>
            </a:r>
            <a:r>
              <a:rPr lang="en-US" sz="1800" dirty="0"/>
              <a:t>and communication </a:t>
            </a:r>
            <a:r>
              <a:rPr lang="en-US" sz="1800" dirty="0" smtClean="0"/>
              <a:t>	   	      technologies </a:t>
            </a:r>
            <a:r>
              <a:rPr lang="en-US" sz="1800" dirty="0"/>
              <a:t>to support their care </a:t>
            </a:r>
            <a:r>
              <a:rPr lang="en-US" sz="1800" dirty="0" smtClean="0"/>
              <a:t>and manage </a:t>
            </a:r>
            <a:r>
              <a:rPr lang="en-US" sz="1800" dirty="0"/>
              <a:t>their </a:t>
            </a:r>
            <a:r>
              <a:rPr lang="en-US" sz="1800" dirty="0" smtClean="0"/>
              <a:t>	      health</a:t>
            </a:r>
            <a:endParaRPr lang="en-US" sz="1800" dirty="0"/>
          </a:p>
          <a:p>
            <a:pPr marL="0" indent="0">
              <a:buNone/>
            </a:pPr>
            <a:r>
              <a:rPr lang="en-US" sz="1800" dirty="0" smtClean="0"/>
              <a:t>	4.3 </a:t>
            </a:r>
            <a:r>
              <a:rPr lang="en-US" sz="1800" dirty="0"/>
              <a:t>Use communication skills and strategies that help </a:t>
            </a:r>
            <a:r>
              <a:rPr lang="en-US" sz="1800" dirty="0" smtClean="0"/>
              <a:t>	     	      patients </a:t>
            </a:r>
            <a:r>
              <a:rPr lang="en-US" sz="1800" dirty="0"/>
              <a:t>and </a:t>
            </a:r>
            <a:r>
              <a:rPr lang="en-US" sz="1800" dirty="0" smtClean="0"/>
              <a:t>their families </a:t>
            </a:r>
            <a:r>
              <a:rPr lang="en-US" sz="1800" dirty="0"/>
              <a:t>make informed decisions </a:t>
            </a:r>
            <a:r>
              <a:rPr lang="en-US" sz="1800" dirty="0" smtClean="0"/>
              <a:t>	      regarding </a:t>
            </a:r>
            <a:r>
              <a:rPr lang="en-US" sz="1800" dirty="0"/>
              <a:t>their health</a:t>
            </a:r>
            <a:endParaRPr lang="en-US" sz="1800" dirty="0"/>
          </a:p>
        </p:txBody>
      </p:sp>
    </p:spTree>
    <p:extLst>
      <p:ext uri="{BB962C8B-B14F-4D97-AF65-F5344CB8AC3E}">
        <p14:creationId xmlns:p14="http://schemas.microsoft.com/office/powerpoint/2010/main" val="844541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Communicator</a:t>
            </a:r>
            <a:br>
              <a:rPr lang="en-US" dirty="0" smtClean="0"/>
            </a:br>
            <a:r>
              <a:rPr lang="en-US" dirty="0" smtClean="0"/>
              <a:t> Key </a:t>
            </a:r>
            <a:r>
              <a:rPr lang="en-US" dirty="0"/>
              <a:t>Competency </a:t>
            </a:r>
            <a:r>
              <a:rPr lang="en-US" dirty="0" smtClean="0"/>
              <a:t>5</a:t>
            </a:r>
            <a:endParaRPr lang="en-US" dirty="0"/>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smtClean="0"/>
              <a:t>5. </a:t>
            </a:r>
            <a:r>
              <a:rPr lang="en-US" sz="1800" dirty="0"/>
              <a:t>Document and share written </a:t>
            </a:r>
            <a:r>
              <a:rPr lang="en-US" sz="1800" dirty="0" smtClean="0"/>
              <a:t>and electronic </a:t>
            </a:r>
            <a:r>
              <a:rPr lang="en-US" sz="1800" dirty="0"/>
              <a:t>information about </a:t>
            </a:r>
            <a:r>
              <a:rPr lang="en-US" sz="1800" dirty="0" smtClean="0"/>
              <a:t/>
            </a:r>
            <a:br>
              <a:rPr lang="en-US" sz="1800" dirty="0" smtClean="0"/>
            </a:br>
            <a:r>
              <a:rPr lang="en-US" sz="1800" dirty="0" smtClean="0"/>
              <a:t>    the medical </a:t>
            </a:r>
            <a:r>
              <a:rPr lang="en-US" sz="1800" dirty="0"/>
              <a:t>encounter to </a:t>
            </a:r>
            <a:r>
              <a:rPr lang="en-US" sz="1800" dirty="0" smtClean="0"/>
              <a:t>optimize clinical </a:t>
            </a:r>
            <a:r>
              <a:rPr lang="en-US" sz="1800" dirty="0"/>
              <a:t>decision-making, </a:t>
            </a:r>
            <a:br>
              <a:rPr lang="en-US" sz="1800" dirty="0"/>
            </a:br>
            <a:r>
              <a:rPr lang="en-US" sz="1800" dirty="0" smtClean="0"/>
              <a:t>    patient safety</a:t>
            </a:r>
            <a:r>
              <a:rPr lang="en-US" sz="1800" dirty="0"/>
              <a:t>, </a:t>
            </a:r>
            <a:r>
              <a:rPr lang="en-US" sz="1800" dirty="0" smtClean="0"/>
              <a:t>confidentiality</a:t>
            </a:r>
            <a:r>
              <a:rPr lang="en-US" sz="1800" dirty="0"/>
              <a:t>, and privacy</a:t>
            </a:r>
          </a:p>
          <a:p>
            <a:pPr marL="0" indent="0">
              <a:buNone/>
            </a:pPr>
            <a:r>
              <a:rPr lang="en-US" sz="1800" dirty="0"/>
              <a:t>	5.1 Document clinical encounters in an accurate, </a:t>
            </a:r>
            <a:r>
              <a:rPr lang="en-US" sz="1800" dirty="0" smtClean="0"/>
              <a:t/>
            </a:r>
            <a:br>
              <a:rPr lang="en-US" sz="1800" dirty="0" smtClean="0"/>
            </a:br>
            <a:r>
              <a:rPr lang="en-US" sz="1800" dirty="0" smtClean="0"/>
              <a:t>	      complete</a:t>
            </a:r>
            <a:r>
              <a:rPr lang="en-US" sz="1800" dirty="0"/>
              <a:t>, timely, </a:t>
            </a:r>
            <a:r>
              <a:rPr lang="en-US" sz="1800" dirty="0" smtClean="0"/>
              <a:t>and accessible </a:t>
            </a:r>
            <a:r>
              <a:rPr lang="en-US" sz="1800" dirty="0"/>
              <a:t>manner, in </a:t>
            </a:r>
            <a:r>
              <a:rPr lang="en-US" sz="1800" dirty="0" smtClean="0"/>
              <a:t/>
            </a:r>
            <a:br>
              <a:rPr lang="en-US" sz="1800" dirty="0" smtClean="0"/>
            </a:br>
            <a:r>
              <a:rPr lang="en-US" sz="1800" dirty="0" smtClean="0"/>
              <a:t>	      compliance </a:t>
            </a:r>
            <a:r>
              <a:rPr lang="en-US" sz="1800" dirty="0"/>
              <a:t>with regulatory and legal requirements</a:t>
            </a:r>
          </a:p>
          <a:p>
            <a:pPr marL="0" indent="0">
              <a:buNone/>
            </a:pPr>
            <a:r>
              <a:rPr lang="en-US" sz="1800" dirty="0" smtClean="0"/>
              <a:t>	5.2 </a:t>
            </a:r>
            <a:r>
              <a:rPr lang="en-US" sz="1800" dirty="0"/>
              <a:t>Communicate effectively using a written health </a:t>
            </a:r>
            <a:r>
              <a:rPr lang="en-US" sz="1800" dirty="0" smtClean="0"/>
              <a:t>	</a:t>
            </a:r>
            <a:br>
              <a:rPr lang="en-US" sz="1800" dirty="0" smtClean="0"/>
            </a:br>
            <a:r>
              <a:rPr lang="en-US" sz="1800" dirty="0" smtClean="0"/>
              <a:t>	      record</a:t>
            </a:r>
            <a:r>
              <a:rPr lang="en-US" sz="1800" dirty="0"/>
              <a:t>, electronic </a:t>
            </a:r>
            <a:r>
              <a:rPr lang="en-US" sz="1800" dirty="0" smtClean="0"/>
              <a:t>medical record</a:t>
            </a:r>
            <a:r>
              <a:rPr lang="en-US" sz="1800" dirty="0"/>
              <a:t>, or other digital </a:t>
            </a:r>
            <a:r>
              <a:rPr lang="en-US" sz="1800" dirty="0" smtClean="0"/>
              <a:t/>
            </a:r>
            <a:br>
              <a:rPr lang="en-US" sz="1800" dirty="0" smtClean="0"/>
            </a:br>
            <a:r>
              <a:rPr lang="en-US" sz="1800" dirty="0" smtClean="0"/>
              <a:t>	      technology</a:t>
            </a:r>
            <a:endParaRPr lang="en-US" sz="1800" dirty="0"/>
          </a:p>
          <a:p>
            <a:pPr marL="0" indent="0">
              <a:buNone/>
            </a:pPr>
            <a:r>
              <a:rPr lang="en-US" sz="1800" dirty="0" smtClean="0"/>
              <a:t>	5.3 </a:t>
            </a:r>
            <a:r>
              <a:rPr lang="en-US" sz="1800" dirty="0"/>
              <a:t>Share information with patients and others in a </a:t>
            </a:r>
            <a:r>
              <a:rPr lang="en-US" sz="1800" dirty="0" smtClean="0"/>
              <a:t/>
            </a:r>
            <a:br>
              <a:rPr lang="en-US" sz="1800" dirty="0" smtClean="0"/>
            </a:br>
            <a:r>
              <a:rPr lang="en-US" sz="1800" dirty="0" smtClean="0"/>
              <a:t>	      manner </a:t>
            </a:r>
            <a:r>
              <a:rPr lang="en-US" sz="1800" dirty="0"/>
              <a:t>that </a:t>
            </a:r>
            <a:r>
              <a:rPr lang="en-US" sz="1800" dirty="0" smtClean="0"/>
              <a:t>respects patient </a:t>
            </a:r>
            <a:r>
              <a:rPr lang="en-US" sz="1800" dirty="0"/>
              <a:t>privacy and </a:t>
            </a:r>
            <a:r>
              <a:rPr lang="en-US" sz="1800" dirty="0" smtClean="0"/>
              <a:t/>
            </a:r>
            <a:br>
              <a:rPr lang="en-US" sz="1800" dirty="0" smtClean="0"/>
            </a:br>
            <a:r>
              <a:rPr lang="en-US" sz="1800" dirty="0" smtClean="0"/>
              <a:t>	      confidentiality </a:t>
            </a:r>
            <a:r>
              <a:rPr lang="en-US" sz="1800" dirty="0"/>
              <a:t>and enhances understanding</a:t>
            </a:r>
            <a:endParaRPr lang="en-US" sz="1800" dirty="0"/>
          </a:p>
        </p:txBody>
      </p:sp>
    </p:spTree>
    <p:extLst>
      <p:ext uri="{BB962C8B-B14F-4D97-AF65-F5344CB8AC3E}">
        <p14:creationId xmlns:p14="http://schemas.microsoft.com/office/powerpoint/2010/main" val="587994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3</a:t>
            </a:fld>
            <a:endParaRPr lang="en-US" sz="1400">
              <a:latin typeface="Arial" charset="0"/>
            </a:endParaRPr>
          </a:p>
        </p:txBody>
      </p:sp>
      <p:sp>
        <p:nvSpPr>
          <p:cNvPr id="7208" name="Rectangle 40"/>
          <p:cNvSpPr>
            <a:spLocks noGrp="1" noChangeArrowheads="1"/>
          </p:cNvSpPr>
          <p:nvPr>
            <p:ph type="title"/>
          </p:nvPr>
        </p:nvSpPr>
        <p:spPr/>
        <p:txBody>
          <a:bodyPr/>
          <a:lstStyle/>
          <a:p>
            <a:pPr marL="0" indent="0"/>
            <a:r>
              <a:rPr lang="en-US" dirty="0"/>
              <a:t>Objectives and agenda</a:t>
            </a:r>
          </a:p>
        </p:txBody>
      </p:sp>
      <p:sp>
        <p:nvSpPr>
          <p:cNvPr id="7209" name="Rectangle 41"/>
          <p:cNvSpPr>
            <a:spLocks noGrp="1" noChangeArrowheads="1"/>
          </p:cNvSpPr>
          <p:nvPr>
            <p:ph type="body" idx="1"/>
          </p:nvPr>
        </p:nvSpPr>
        <p:spPr/>
        <p:txBody>
          <a:bodyPr/>
          <a:lstStyle/>
          <a:p>
            <a:pPr marL="0" indent="0">
              <a:buNone/>
            </a:pPr>
            <a:endParaRPr lang="en-US" dirty="0" smtClean="0"/>
          </a:p>
          <a:p>
            <a:pPr marL="0" indent="0">
              <a:buNone/>
            </a:pPr>
            <a:r>
              <a:rPr lang="en-US" dirty="0"/>
              <a:t>1. Recognize the </a:t>
            </a:r>
            <a:r>
              <a:rPr lang="en-US" dirty="0" smtClean="0"/>
              <a:t>common words related to the       </a:t>
            </a:r>
            <a:br>
              <a:rPr lang="en-US" dirty="0" smtClean="0"/>
            </a:br>
            <a:r>
              <a:rPr lang="en-US" dirty="0" smtClean="0"/>
              <a:t>    Communicator Role</a:t>
            </a:r>
            <a:endParaRPr lang="en-US" dirty="0"/>
          </a:p>
          <a:p>
            <a:pPr marL="0" indent="0">
              <a:buNone/>
            </a:pPr>
            <a:r>
              <a:rPr lang="en-US" dirty="0"/>
              <a:t>2. Apply key </a:t>
            </a:r>
            <a:r>
              <a:rPr lang="en-US" dirty="0" smtClean="0"/>
              <a:t>communication steps to </a:t>
            </a:r>
            <a:br>
              <a:rPr lang="en-US" dirty="0" smtClean="0"/>
            </a:br>
            <a:r>
              <a:rPr lang="en-US" dirty="0" smtClean="0"/>
              <a:t>    examples from </a:t>
            </a:r>
            <a:r>
              <a:rPr lang="en-US" dirty="0"/>
              <a:t>day-to-day practice</a:t>
            </a:r>
          </a:p>
          <a:p>
            <a:pPr marL="0" indent="0">
              <a:buNone/>
            </a:pPr>
            <a:r>
              <a:rPr lang="en-US" dirty="0"/>
              <a:t>3. Develop a personal </a:t>
            </a:r>
            <a:r>
              <a:rPr lang="en-US" dirty="0" smtClean="0"/>
              <a:t>communication  </a:t>
            </a:r>
            <a:br>
              <a:rPr lang="en-US" dirty="0" smtClean="0"/>
            </a:br>
            <a:r>
              <a:rPr lang="en-US" dirty="0" smtClean="0"/>
              <a:t>    resource </a:t>
            </a:r>
            <a:r>
              <a:rPr lang="en-US" dirty="0"/>
              <a:t>for </a:t>
            </a:r>
            <a:r>
              <a:rPr lang="en-US" dirty="0" smtClean="0"/>
              <a:t>day-to-day </a:t>
            </a:r>
            <a:r>
              <a:rPr lang="en-US" dirty="0"/>
              <a:t>practice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95AC4055-3817-2D43-97F0-E6647FB942C6}" type="slidenum">
              <a:rPr lang="en-US"/>
              <a:pPr/>
              <a:t>4</a:t>
            </a:fld>
            <a:endParaRPr lang="en-US" sz="1400">
              <a:latin typeface="Arial" charset="0"/>
            </a:endParaRPr>
          </a:p>
        </p:txBody>
      </p:sp>
      <p:sp>
        <p:nvSpPr>
          <p:cNvPr id="14354" name="Rectangle 18"/>
          <p:cNvSpPr>
            <a:spLocks noGrp="1" noChangeArrowheads="1"/>
          </p:cNvSpPr>
          <p:nvPr>
            <p:ph type="title"/>
          </p:nvPr>
        </p:nvSpPr>
        <p:spPr/>
        <p:txBody>
          <a:bodyPr/>
          <a:lstStyle/>
          <a:p>
            <a:pPr marL="0" indent="0"/>
            <a:r>
              <a:rPr lang="en-US" dirty="0"/>
              <a:t>Why </a:t>
            </a:r>
            <a:r>
              <a:rPr lang="en-US" dirty="0" smtClean="0"/>
              <a:t>the </a:t>
            </a:r>
            <a:r>
              <a:rPr lang="en-US" dirty="0" smtClean="0"/>
              <a:t>Communication </a:t>
            </a:r>
            <a:r>
              <a:rPr lang="en-US" dirty="0" smtClean="0"/>
              <a:t>Role </a:t>
            </a:r>
            <a:r>
              <a:rPr lang="en-US" dirty="0"/>
              <a:t>matters</a:t>
            </a:r>
          </a:p>
        </p:txBody>
      </p:sp>
      <p:sp>
        <p:nvSpPr>
          <p:cNvPr id="14355" name="Rectangle 19"/>
          <p:cNvSpPr>
            <a:spLocks noGrp="1" noChangeArrowheads="1"/>
          </p:cNvSpPr>
          <p:nvPr>
            <p:ph type="body" idx="1"/>
          </p:nvPr>
        </p:nvSpPr>
        <p:spPr>
          <a:xfrm>
            <a:off x="827584" y="1484784"/>
            <a:ext cx="7391400" cy="4419600"/>
          </a:xfrm>
        </p:spPr>
        <p:txBody>
          <a:bodyPr/>
          <a:lstStyle/>
          <a:p>
            <a:pPr marL="0" indent="0">
              <a:buNone/>
            </a:pPr>
            <a:r>
              <a:rPr lang="en-US" sz="2200" dirty="0"/>
              <a:t>1. </a:t>
            </a:r>
            <a:r>
              <a:rPr lang="en-US" sz="2200" dirty="0" smtClean="0"/>
              <a:t>increased accuracy</a:t>
            </a:r>
            <a:endParaRPr lang="en-US" sz="2200" dirty="0"/>
          </a:p>
          <a:p>
            <a:pPr marL="0" indent="0">
              <a:buNone/>
            </a:pPr>
            <a:r>
              <a:rPr lang="en-US" sz="2200" dirty="0" smtClean="0"/>
              <a:t>2. improved </a:t>
            </a:r>
            <a:r>
              <a:rPr lang="en-US" sz="2200" dirty="0"/>
              <a:t>outcomes of care (physiological and </a:t>
            </a:r>
            <a:r>
              <a:rPr lang="en-US" sz="2200" dirty="0" smtClean="0"/>
              <a:t/>
            </a:r>
            <a:br>
              <a:rPr lang="en-US" sz="2200" dirty="0" smtClean="0"/>
            </a:br>
            <a:r>
              <a:rPr lang="en-US" sz="2200" dirty="0" smtClean="0"/>
              <a:t>    psychological)</a:t>
            </a:r>
          </a:p>
          <a:p>
            <a:pPr marL="0" indent="0">
              <a:buNone/>
            </a:pPr>
            <a:r>
              <a:rPr lang="en-US" sz="2200" dirty="0" smtClean="0"/>
              <a:t>3. heightened </a:t>
            </a:r>
            <a:r>
              <a:rPr lang="en-US" sz="2200" dirty="0"/>
              <a:t>perceptions by patients that they </a:t>
            </a:r>
            <a:r>
              <a:rPr lang="en-US" sz="2200" dirty="0" smtClean="0"/>
              <a:t/>
            </a:r>
            <a:br>
              <a:rPr lang="en-US" sz="2200" dirty="0" smtClean="0"/>
            </a:br>
            <a:r>
              <a:rPr lang="en-US" sz="2200" dirty="0" smtClean="0"/>
              <a:t>    are </a:t>
            </a:r>
            <a:r>
              <a:rPr lang="en-US" sz="2200" dirty="0"/>
              <a:t>being supported by </a:t>
            </a:r>
            <a:r>
              <a:rPr lang="en-US" sz="2200" dirty="0" smtClean="0"/>
              <a:t>their physicians</a:t>
            </a:r>
            <a:endParaRPr lang="en-US" sz="2200" dirty="0"/>
          </a:p>
          <a:p>
            <a:pPr marL="0" indent="0">
              <a:buNone/>
            </a:pPr>
            <a:r>
              <a:rPr lang="en-US" sz="2200" dirty="0" smtClean="0"/>
              <a:t>4. reduced </a:t>
            </a:r>
            <a:r>
              <a:rPr lang="en-US" sz="2200" dirty="0"/>
              <a:t>rates of adverse events and medical </a:t>
            </a:r>
            <a:r>
              <a:rPr lang="en-US" sz="2200" dirty="0" smtClean="0"/>
              <a:t/>
            </a:r>
            <a:br>
              <a:rPr lang="en-US" sz="2200" dirty="0" smtClean="0"/>
            </a:br>
            <a:r>
              <a:rPr lang="en-US" sz="2200" dirty="0" smtClean="0"/>
              <a:t>    errors</a:t>
            </a:r>
          </a:p>
          <a:p>
            <a:pPr marL="0" indent="0">
              <a:buNone/>
            </a:pPr>
            <a:r>
              <a:rPr lang="en-US" sz="2200" dirty="0" smtClean="0"/>
              <a:t>5. </a:t>
            </a:r>
            <a:r>
              <a:rPr lang="en-US" sz="2200" dirty="0"/>
              <a:t>better protection against complaints and </a:t>
            </a:r>
            <a:r>
              <a:rPr lang="en-US" sz="2200" dirty="0" smtClean="0"/>
              <a:t/>
            </a:r>
            <a:br>
              <a:rPr lang="en-US" sz="2200" dirty="0" smtClean="0"/>
            </a:br>
            <a:r>
              <a:rPr lang="en-US" sz="2200" dirty="0" smtClean="0"/>
              <a:t>    malpractice claims</a:t>
            </a:r>
            <a:endParaRPr lang="en-US"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95AC4055-3817-2D43-97F0-E6647FB942C6}" type="slidenum">
              <a:rPr lang="en-US"/>
              <a:pPr/>
              <a:t>5</a:t>
            </a:fld>
            <a:endParaRPr lang="en-US" sz="1400">
              <a:latin typeface="Arial" charset="0"/>
            </a:endParaRPr>
          </a:p>
        </p:txBody>
      </p:sp>
      <p:sp>
        <p:nvSpPr>
          <p:cNvPr id="14354" name="Rectangle 18"/>
          <p:cNvSpPr>
            <a:spLocks noGrp="1" noChangeArrowheads="1"/>
          </p:cNvSpPr>
          <p:nvPr>
            <p:ph type="title"/>
          </p:nvPr>
        </p:nvSpPr>
        <p:spPr/>
        <p:txBody>
          <a:bodyPr/>
          <a:lstStyle/>
          <a:p>
            <a:r>
              <a:rPr lang="en-US" dirty="0"/>
              <a:t>Communication skills</a:t>
            </a:r>
            <a:endParaRPr lang="en-US" dirty="0"/>
          </a:p>
        </p:txBody>
      </p:sp>
      <p:sp>
        <p:nvSpPr>
          <p:cNvPr id="14355" name="Rectangle 19"/>
          <p:cNvSpPr>
            <a:spLocks noGrp="1" noChangeArrowheads="1"/>
          </p:cNvSpPr>
          <p:nvPr>
            <p:ph type="body" idx="1"/>
          </p:nvPr>
        </p:nvSpPr>
        <p:spPr>
          <a:xfrm>
            <a:off x="827584" y="1484784"/>
            <a:ext cx="7391400" cy="4419600"/>
          </a:xfrm>
        </p:spPr>
        <p:txBody>
          <a:bodyPr/>
          <a:lstStyle/>
          <a:p>
            <a:pPr marL="0" indent="0">
              <a:buNone/>
            </a:pPr>
            <a:endParaRPr lang="en-US" sz="2000" dirty="0" smtClean="0"/>
          </a:p>
          <a:p>
            <a:pPr marL="0" indent="0">
              <a:buNone/>
            </a:pPr>
            <a:endParaRPr lang="en-US" sz="2000" dirty="0"/>
          </a:p>
          <a:p>
            <a:pPr marL="0" indent="0">
              <a:buNone/>
            </a:pPr>
            <a:r>
              <a:rPr lang="en-US" sz="2000" dirty="0" smtClean="0"/>
              <a:t>• </a:t>
            </a:r>
            <a:r>
              <a:rPr lang="en-US" sz="2000" dirty="0"/>
              <a:t>are skills that can be readily defined, taught, and assessed</a:t>
            </a:r>
          </a:p>
          <a:p>
            <a:pPr marL="0" indent="0">
              <a:buNone/>
            </a:pPr>
            <a:r>
              <a:rPr lang="en-US" sz="2000" dirty="0"/>
              <a:t>• communication skills need to be intentionally developed and refined as </a:t>
            </a:r>
            <a:r>
              <a:rPr lang="en-US" sz="2000" dirty="0" smtClean="0"/>
              <a:t>all essential </a:t>
            </a:r>
            <a:r>
              <a:rPr lang="en-US" sz="2000" dirty="0"/>
              <a:t>clinical skills</a:t>
            </a:r>
          </a:p>
          <a:p>
            <a:pPr marL="0" indent="0">
              <a:buNone/>
            </a:pPr>
            <a:r>
              <a:rPr lang="en-US" sz="2000" dirty="0"/>
              <a:t>• need to actively engage in the development of their communication skills </a:t>
            </a:r>
            <a:r>
              <a:rPr lang="en-US" sz="2000" dirty="0" smtClean="0"/>
              <a:t>via deliberate </a:t>
            </a:r>
            <a:r>
              <a:rPr lang="en-US" sz="2000" dirty="0"/>
              <a:t>practice</a:t>
            </a:r>
            <a:endParaRPr lang="en-US" sz="2200" b="1" dirty="0"/>
          </a:p>
        </p:txBody>
      </p:sp>
    </p:spTree>
    <p:extLst>
      <p:ext uri="{BB962C8B-B14F-4D97-AF65-F5344CB8AC3E}">
        <p14:creationId xmlns:p14="http://schemas.microsoft.com/office/powerpoint/2010/main" val="3429041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6</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a:t>The details: </a:t>
            </a:r>
            <a:r>
              <a:rPr lang="en-US" dirty="0" smtClean="0"/>
              <a:t/>
            </a:r>
            <a:br>
              <a:rPr lang="en-US" dirty="0" smtClean="0"/>
            </a:br>
            <a:r>
              <a:rPr lang="en-US" dirty="0" smtClean="0"/>
              <a:t>What </a:t>
            </a:r>
            <a:r>
              <a:rPr lang="en-US" dirty="0"/>
              <a:t>is the </a:t>
            </a:r>
            <a:r>
              <a:rPr lang="en-US" dirty="0" smtClean="0"/>
              <a:t>Communicator</a:t>
            </a:r>
            <a:r>
              <a:rPr lang="en-US" dirty="0" smtClean="0"/>
              <a:t> </a:t>
            </a:r>
            <a:r>
              <a:rPr lang="en-US" dirty="0" smtClean="0"/>
              <a:t>Role</a:t>
            </a:r>
            <a:endParaRPr lang="en-US" dirty="0"/>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a:t>As Communicators, physicians form relationships with patients and </a:t>
            </a:r>
            <a:r>
              <a:rPr lang="en-US" dirty="0" smtClean="0"/>
              <a:t>their families </a:t>
            </a:r>
            <a:r>
              <a:rPr lang="en-US" dirty="0"/>
              <a:t>that facilitate the gathering and sharing of essential information </a:t>
            </a:r>
            <a:r>
              <a:rPr lang="en-US" dirty="0" smtClean="0"/>
              <a:t>for effective </a:t>
            </a:r>
            <a:r>
              <a:rPr lang="en-US" dirty="0"/>
              <a:t>health care</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Key Terms</a:t>
            </a:r>
            <a:endParaRPr lang="en-US" dirty="0"/>
          </a:p>
        </p:txBody>
      </p:sp>
      <p:sp>
        <p:nvSpPr>
          <p:cNvPr id="20486" name="Rectangle 6"/>
          <p:cNvSpPr>
            <a:spLocks noGrp="1" noChangeArrowheads="1"/>
          </p:cNvSpPr>
          <p:nvPr>
            <p:ph type="body" idx="1"/>
          </p:nvPr>
        </p:nvSpPr>
        <p:spPr>
          <a:xfrm>
            <a:off x="611560" y="1490464"/>
            <a:ext cx="7848872" cy="4890864"/>
          </a:xfrm>
        </p:spPr>
        <p:txBody>
          <a:bodyPr/>
          <a:lstStyle/>
          <a:p>
            <a:pPr marL="0" indent="0">
              <a:spcAft>
                <a:spcPts val="600"/>
              </a:spcAft>
              <a:buNone/>
            </a:pPr>
            <a:r>
              <a:rPr lang="en-US" dirty="0"/>
              <a:t>• therapeutic relationship</a:t>
            </a:r>
          </a:p>
          <a:p>
            <a:pPr marL="0" indent="0">
              <a:spcAft>
                <a:spcPts val="600"/>
              </a:spcAft>
              <a:buNone/>
            </a:pPr>
            <a:r>
              <a:rPr lang="en-US" dirty="0"/>
              <a:t>• patient-</a:t>
            </a:r>
            <a:r>
              <a:rPr lang="en-US" dirty="0" err="1"/>
              <a:t>centred</a:t>
            </a:r>
            <a:r>
              <a:rPr lang="en-US" dirty="0"/>
              <a:t> approach</a:t>
            </a:r>
          </a:p>
          <a:p>
            <a:pPr marL="0" indent="0">
              <a:spcAft>
                <a:spcPts val="600"/>
              </a:spcAft>
              <a:buNone/>
            </a:pPr>
            <a:r>
              <a:rPr lang="en-US" dirty="0"/>
              <a:t>• </a:t>
            </a:r>
            <a:r>
              <a:rPr lang="en-US" dirty="0" smtClean="0"/>
              <a:t>empathy</a:t>
            </a:r>
          </a:p>
          <a:p>
            <a:pPr marL="0" indent="0">
              <a:buNone/>
            </a:pPr>
            <a:r>
              <a:rPr lang="en-US" dirty="0"/>
              <a:t>• </a:t>
            </a:r>
            <a:r>
              <a:rPr lang="en-US" dirty="0" smtClean="0"/>
              <a:t>common </a:t>
            </a:r>
            <a:r>
              <a:rPr lang="en-US" dirty="0"/>
              <a:t>ground</a:t>
            </a:r>
          </a:p>
          <a:p>
            <a:pPr marL="0" indent="0">
              <a:buNone/>
            </a:pPr>
            <a:r>
              <a:rPr lang="en-US" dirty="0"/>
              <a:t>• </a:t>
            </a:r>
            <a:r>
              <a:rPr lang="en-US" dirty="0" smtClean="0"/>
              <a:t>shared </a:t>
            </a:r>
            <a:r>
              <a:rPr lang="en-US" dirty="0"/>
              <a:t>decision-making</a:t>
            </a:r>
          </a:p>
          <a:p>
            <a:pPr marL="0" indent="0">
              <a:buNone/>
            </a:pPr>
            <a:r>
              <a:rPr lang="en-US" dirty="0"/>
              <a:t>• </a:t>
            </a:r>
            <a:r>
              <a:rPr lang="en-US" dirty="0" smtClean="0"/>
              <a:t>signposting</a:t>
            </a:r>
            <a:endParaRPr lang="en-US" dirty="0"/>
          </a:p>
          <a:p>
            <a:pPr marL="0" indent="0">
              <a:buNone/>
            </a:pPr>
            <a:r>
              <a:rPr lang="en-US" dirty="0"/>
              <a:t>• </a:t>
            </a:r>
            <a:r>
              <a:rPr lang="en-US" dirty="0" smtClean="0"/>
              <a:t>categorization</a:t>
            </a:r>
            <a:endParaRPr lang="en-US" dirty="0"/>
          </a:p>
          <a:p>
            <a:pPr marL="0" indent="0">
              <a:buNone/>
            </a:pPr>
            <a:r>
              <a:rPr lang="en-US" dirty="0"/>
              <a:t>• </a:t>
            </a:r>
            <a:r>
              <a:rPr lang="en-US" dirty="0" smtClean="0"/>
              <a:t>chunking </a:t>
            </a:r>
            <a:r>
              <a:rPr lang="en-US" dirty="0"/>
              <a:t>and checking</a:t>
            </a:r>
          </a:p>
          <a:p>
            <a:pPr marL="0" indent="0">
              <a:buNone/>
            </a:pPr>
            <a:r>
              <a:rPr lang="en-US" dirty="0"/>
              <a:t>• </a:t>
            </a:r>
            <a:r>
              <a:rPr lang="en-US" dirty="0" smtClean="0"/>
              <a:t>safety </a:t>
            </a:r>
            <a:r>
              <a:rPr lang="en-US" dirty="0"/>
              <a:t>net</a:t>
            </a:r>
            <a:endParaRPr lang="en-US" dirty="0"/>
          </a:p>
        </p:txBody>
      </p:sp>
    </p:spTree>
    <p:extLst>
      <p:ext uri="{BB962C8B-B14F-4D97-AF65-F5344CB8AC3E}">
        <p14:creationId xmlns:p14="http://schemas.microsoft.com/office/powerpoint/2010/main" val="3991462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8</a:t>
            </a:fld>
            <a:endParaRPr lang="en-US" sz="1400">
              <a:latin typeface="Arial" charset="0"/>
            </a:endParaRPr>
          </a:p>
        </p:txBody>
      </p:sp>
      <p:sp>
        <p:nvSpPr>
          <p:cNvPr id="20485" name="Rectangle 5"/>
          <p:cNvSpPr>
            <a:spLocks noGrp="1" noChangeArrowheads="1"/>
          </p:cNvSpPr>
          <p:nvPr>
            <p:ph type="title"/>
          </p:nvPr>
        </p:nvSpPr>
        <p:spPr/>
        <p:txBody>
          <a:bodyPr/>
          <a:lstStyle/>
          <a:p>
            <a:pPr marL="0" indent="0">
              <a:spcAft>
                <a:spcPts val="600"/>
              </a:spcAft>
            </a:pPr>
            <a:r>
              <a:rPr lang="en-US" dirty="0"/>
              <a:t>Key features of a good communicator</a:t>
            </a:r>
            <a:endParaRPr lang="en-US" dirty="0"/>
          </a:p>
        </p:txBody>
      </p:sp>
      <p:sp>
        <p:nvSpPr>
          <p:cNvPr id="20486" name="Rectangle 6"/>
          <p:cNvSpPr>
            <a:spLocks noGrp="1" noChangeArrowheads="1"/>
          </p:cNvSpPr>
          <p:nvPr>
            <p:ph type="body" idx="1"/>
          </p:nvPr>
        </p:nvSpPr>
        <p:spPr>
          <a:xfrm>
            <a:off x="611560" y="1490464"/>
            <a:ext cx="7848872" cy="4890864"/>
          </a:xfrm>
        </p:spPr>
        <p:txBody>
          <a:bodyPr/>
          <a:lstStyle/>
          <a:p>
            <a:pPr marL="0" indent="0">
              <a:spcAft>
                <a:spcPts val="600"/>
              </a:spcAft>
              <a:buNone/>
            </a:pPr>
            <a:endParaRPr lang="en-US" dirty="0" smtClean="0"/>
          </a:p>
          <a:p>
            <a:pPr marL="0" indent="0">
              <a:spcAft>
                <a:spcPts val="600"/>
              </a:spcAft>
              <a:buNone/>
            </a:pPr>
            <a:endParaRPr lang="en-US" dirty="0"/>
          </a:p>
          <a:p>
            <a:pPr marL="0" indent="0">
              <a:spcAft>
                <a:spcPts val="600"/>
              </a:spcAft>
              <a:buNone/>
            </a:pPr>
            <a:r>
              <a:rPr lang="en-US" dirty="0" smtClean="0"/>
              <a:t>• </a:t>
            </a:r>
            <a:r>
              <a:rPr lang="en-US" dirty="0"/>
              <a:t>Interactive</a:t>
            </a:r>
          </a:p>
          <a:p>
            <a:pPr marL="0" indent="0">
              <a:spcAft>
                <a:spcPts val="600"/>
              </a:spcAft>
              <a:buNone/>
            </a:pPr>
            <a:r>
              <a:rPr lang="en-US" dirty="0"/>
              <a:t>• Dynamic and responsive</a:t>
            </a:r>
          </a:p>
          <a:p>
            <a:pPr marL="0" indent="0">
              <a:spcAft>
                <a:spcPts val="600"/>
              </a:spcAft>
              <a:buNone/>
            </a:pPr>
            <a:r>
              <a:rPr lang="en-US" dirty="0"/>
              <a:t>• Reduces uncertainty</a:t>
            </a:r>
          </a:p>
          <a:p>
            <a:pPr marL="0" indent="0">
              <a:spcAft>
                <a:spcPts val="600"/>
              </a:spcAft>
              <a:buNone/>
            </a:pPr>
            <a:r>
              <a:rPr lang="en-US" dirty="0"/>
              <a:t>• Planned, purposeful</a:t>
            </a:r>
          </a:p>
          <a:p>
            <a:pPr marL="0" indent="0">
              <a:spcAft>
                <a:spcPts val="600"/>
              </a:spcAft>
              <a:buNone/>
            </a:pPr>
            <a:r>
              <a:rPr lang="en-US" dirty="0"/>
              <a:t>• Welcomes practice and feedback</a:t>
            </a:r>
            <a:endParaRPr lang="en-US" dirty="0"/>
          </a:p>
        </p:txBody>
      </p:sp>
    </p:spTree>
    <p:extLst>
      <p:ext uri="{BB962C8B-B14F-4D97-AF65-F5344CB8AC3E}">
        <p14:creationId xmlns:p14="http://schemas.microsoft.com/office/powerpoint/2010/main" val="30684864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9</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Verbal communication skills framework</a:t>
            </a:r>
            <a:endParaRPr lang="en-US" dirty="0"/>
          </a:p>
        </p:txBody>
      </p:sp>
      <p:sp>
        <p:nvSpPr>
          <p:cNvPr id="20486" name="Rectangle 6"/>
          <p:cNvSpPr>
            <a:spLocks noGrp="1" noChangeArrowheads="1"/>
          </p:cNvSpPr>
          <p:nvPr>
            <p:ph type="body" idx="1"/>
          </p:nvPr>
        </p:nvSpPr>
        <p:spPr>
          <a:xfrm>
            <a:off x="611560" y="1490464"/>
            <a:ext cx="7920880" cy="4890864"/>
          </a:xfrm>
        </p:spPr>
        <p:txBody>
          <a:bodyPr/>
          <a:lstStyle/>
          <a:p>
            <a:pPr marL="0" indent="0">
              <a:spcAft>
                <a:spcPts val="600"/>
              </a:spcAft>
              <a:buNone/>
            </a:pPr>
            <a:endParaRPr lang="en-US" dirty="0" smtClean="0"/>
          </a:p>
          <a:p>
            <a:pPr marL="0" indent="0">
              <a:spcAft>
                <a:spcPts val="600"/>
              </a:spcAft>
              <a:buNone/>
            </a:pPr>
            <a:r>
              <a:rPr lang="en-US" dirty="0" smtClean="0"/>
              <a:t>1</a:t>
            </a:r>
            <a:r>
              <a:rPr lang="en-US" dirty="0"/>
              <a:t>. </a:t>
            </a:r>
            <a:r>
              <a:rPr lang="en-US" dirty="0" smtClean="0"/>
              <a:t>Providing structure (ongoing)</a:t>
            </a:r>
            <a:endParaRPr lang="en-US" dirty="0"/>
          </a:p>
          <a:p>
            <a:pPr marL="0" indent="0">
              <a:spcAft>
                <a:spcPts val="600"/>
              </a:spcAft>
              <a:buNone/>
            </a:pPr>
            <a:r>
              <a:rPr lang="en-US" dirty="0"/>
              <a:t>2. </a:t>
            </a:r>
            <a:r>
              <a:rPr lang="en-US" dirty="0" smtClean="0"/>
              <a:t>Building the relationship (ongoing)</a:t>
            </a:r>
            <a:endParaRPr lang="en-US" dirty="0"/>
          </a:p>
          <a:p>
            <a:pPr marL="0" indent="0">
              <a:spcAft>
                <a:spcPts val="600"/>
              </a:spcAft>
              <a:buNone/>
            </a:pPr>
            <a:r>
              <a:rPr lang="en-US" dirty="0"/>
              <a:t>3. </a:t>
            </a:r>
            <a:r>
              <a:rPr lang="en-US" dirty="0" smtClean="0"/>
              <a:t>Initiating the session</a:t>
            </a:r>
            <a:endParaRPr lang="en-US" dirty="0"/>
          </a:p>
          <a:p>
            <a:pPr marL="0" indent="0">
              <a:spcAft>
                <a:spcPts val="600"/>
              </a:spcAft>
              <a:buNone/>
            </a:pPr>
            <a:r>
              <a:rPr lang="en-US" dirty="0"/>
              <a:t>4. </a:t>
            </a:r>
            <a:r>
              <a:rPr lang="en-US" dirty="0" smtClean="0"/>
              <a:t>Gathering information and physical exam</a:t>
            </a:r>
            <a:endParaRPr lang="en-US" dirty="0"/>
          </a:p>
          <a:p>
            <a:pPr marL="0" indent="0">
              <a:spcAft>
                <a:spcPts val="600"/>
              </a:spcAft>
              <a:buNone/>
            </a:pPr>
            <a:r>
              <a:rPr lang="en-US" dirty="0"/>
              <a:t>5. </a:t>
            </a:r>
            <a:r>
              <a:rPr lang="en-US" dirty="0" smtClean="0"/>
              <a:t>Explanation and planning</a:t>
            </a:r>
            <a:endParaRPr lang="en-US" dirty="0"/>
          </a:p>
          <a:p>
            <a:pPr marL="0" indent="0">
              <a:spcAft>
                <a:spcPts val="600"/>
              </a:spcAft>
              <a:buNone/>
            </a:pPr>
            <a:r>
              <a:rPr lang="en-US" dirty="0"/>
              <a:t>6. </a:t>
            </a:r>
            <a:r>
              <a:rPr lang="en-US" dirty="0" smtClean="0"/>
              <a:t>Closing the session</a:t>
            </a:r>
            <a:endParaRPr lang="en-US" dirty="0"/>
          </a:p>
        </p:txBody>
      </p:sp>
    </p:spTree>
    <p:extLst>
      <p:ext uri="{BB962C8B-B14F-4D97-AF65-F5344CB8AC3E}">
        <p14:creationId xmlns:p14="http://schemas.microsoft.com/office/powerpoint/2010/main" val="435698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Osaka"/>
        <a:cs typeface="Osaka"/>
      </a:majorFont>
      <a:minorFont>
        <a:latin typeface="Verdana"/>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25843</TotalTime>
  <Words>1132</Words>
  <Application>Microsoft Office PowerPoint</Application>
  <PresentationFormat>On-screen Show (4:3)</PresentationFormat>
  <Paragraphs>217</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Blank Presentation</vt:lpstr>
      <vt:lpstr>T2 - Teaching the  Communicator Role</vt:lpstr>
      <vt:lpstr>PowerPoint Presentation</vt:lpstr>
      <vt:lpstr>Objectives and agenda</vt:lpstr>
      <vt:lpstr>Why the Communication Role matters</vt:lpstr>
      <vt:lpstr>Communication skills</vt:lpstr>
      <vt:lpstr>The details:  What is the Communicator Role</vt:lpstr>
      <vt:lpstr>Key Terms</vt:lpstr>
      <vt:lpstr>Key features of a good communicator</vt:lpstr>
      <vt:lpstr>Verbal communication skills framework</vt:lpstr>
      <vt:lpstr>HINTS on patient centredness</vt:lpstr>
      <vt:lpstr>PowerPoint Presentation</vt:lpstr>
      <vt:lpstr>Written communication skills framework</vt:lpstr>
      <vt:lpstr>PowerPoint Presentation</vt:lpstr>
      <vt:lpstr>PowerPoint Presentation</vt:lpstr>
      <vt:lpstr>Objectives</vt:lpstr>
      <vt:lpstr>References</vt:lpstr>
      <vt:lpstr>PowerPoint Presentation</vt:lpstr>
      <vt:lpstr>Communicator Key Competencies</vt:lpstr>
      <vt:lpstr>Communicator  Key Competency 1</vt:lpstr>
      <vt:lpstr>Communicator  Key Competency 2</vt:lpstr>
      <vt:lpstr>Communicator  Key Competency 3</vt:lpstr>
      <vt:lpstr>Communicator  Key Competency 4</vt:lpstr>
      <vt:lpstr>Communicator  Key Competency 5</vt:lpstr>
    </vt:vector>
  </TitlesOfParts>
  <Company>Bonhomme Design Studio</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Royal College Internal</dc:subject>
  <dc:creator>Karen Bonhomme</dc:creator>
  <cp:lastModifiedBy>Tammy Hesson</cp:lastModifiedBy>
  <cp:revision>118</cp:revision>
  <cp:lastPrinted>2015-12-14T14:57:31Z</cp:lastPrinted>
  <dcterms:created xsi:type="dcterms:W3CDTF">2009-08-25T17:54:38Z</dcterms:created>
  <dcterms:modified xsi:type="dcterms:W3CDTF">2015-12-14T20:09:47Z</dcterms:modified>
</cp:coreProperties>
</file>